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9" r:id="rId2"/>
  </p:sldMasterIdLst>
  <p:notesMasterIdLst>
    <p:notesMasterId r:id="rId21"/>
  </p:notesMasterIdLst>
  <p:sldIdLst>
    <p:sldId id="256" r:id="rId3"/>
    <p:sldId id="258" r:id="rId4"/>
    <p:sldId id="262" r:id="rId5"/>
    <p:sldId id="263" r:id="rId6"/>
    <p:sldId id="264" r:id="rId7"/>
    <p:sldId id="265" r:id="rId8"/>
    <p:sldId id="266" r:id="rId9"/>
    <p:sldId id="268" r:id="rId10"/>
    <p:sldId id="269" r:id="rId11"/>
    <p:sldId id="270" r:id="rId12"/>
    <p:sldId id="271" r:id="rId13"/>
    <p:sldId id="273" r:id="rId14"/>
    <p:sldId id="272" r:id="rId15"/>
    <p:sldId id="275" r:id="rId16"/>
    <p:sldId id="274" r:id="rId17"/>
    <p:sldId id="277" r:id="rId18"/>
    <p:sldId id="278" r:id="rId19"/>
    <p:sldId id="27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33CC"/>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60922" autoAdjust="0"/>
  </p:normalViewPr>
  <p:slideViewPr>
    <p:cSldViewPr showGuides="1">
      <p:cViewPr varScale="1">
        <p:scale>
          <a:sx n="79" d="100"/>
          <a:sy n="79" d="100"/>
        </p:scale>
        <p:origin x="91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D326AC-5DEA-4A27-AD66-E26A3C588370}" type="datetimeFigureOut">
              <a:rPr lang="en-US" smtClean="0"/>
              <a:t>10/21/2014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62226D-14A6-4BE0-A78E-DAEDDD128328}" type="slidenum">
              <a:rPr lang="en-US" smtClean="0"/>
              <a:t>‹Nº›</a:t>
            </a:fld>
            <a:endParaRPr lang="en-US"/>
          </a:p>
        </p:txBody>
      </p:sp>
    </p:spTree>
    <p:extLst>
      <p:ext uri="{BB962C8B-B14F-4D97-AF65-F5344CB8AC3E}">
        <p14:creationId xmlns:p14="http://schemas.microsoft.com/office/powerpoint/2010/main" val="3726265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1544178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10672369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23296093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37520461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9139445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5743563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30740631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27609071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17203630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2056634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634757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3803336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7879072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7976725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3641591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29078126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34137985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smtClean="0"/>
          </a:p>
        </p:txBody>
      </p:sp>
      <p:sp>
        <p:nvSpPr>
          <p:cNvPr id="6" name="Slide Image Placeholder 5"/>
          <p:cNvSpPr>
            <a:spLocks noGrp="1" noRot="1" noChangeAspect="1"/>
          </p:cNvSpPr>
          <p:nvPr>
            <p:ph type="sldImg"/>
          </p:nvPr>
        </p:nvSpPr>
        <p:spPr>
          <a:xfrm>
            <a:off x="533400" y="460375"/>
            <a:ext cx="3144838" cy="2359025"/>
          </a:xfrm>
        </p:spPr>
      </p:sp>
    </p:spTree>
    <p:extLst>
      <p:ext uri="{BB962C8B-B14F-4D97-AF65-F5344CB8AC3E}">
        <p14:creationId xmlns:p14="http://schemas.microsoft.com/office/powerpoint/2010/main" val="1100397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470707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3030682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F75B4CE-5129-41CA-A75E-F2AE589D1F47}" type="slidenum">
              <a:rPr lang="en-US" smtClean="0"/>
              <a:pPr/>
              <a:t>‹Nº›</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972545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39189867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F75B4CE-5129-41CA-A75E-F2AE589D1F47}" type="slidenum">
              <a:rPr lang="en-US" smtClean="0"/>
              <a:pPr/>
              <a:t>‹Nº›</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32458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8781445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39301967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264696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3825721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1591654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2521607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2933477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4063928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3139985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2550989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BCD5785-8A43-4CC4-A705-D4AA7E8DB57F}" type="datetimeFigureOut">
              <a:rPr lang="en-US" smtClean="0"/>
              <a:pPr/>
              <a:t>10/21/2014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4054616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EBCD5785-8A43-4CC4-A705-D4AA7E8DB57F}" type="datetimeFigureOut">
              <a:rPr lang="en-US" smtClean="0"/>
              <a:pPr/>
              <a:t>10/21/2014</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FF75B4CE-5129-41CA-A75E-F2AE589D1F47}" type="slidenum">
              <a:rPr lang="en-US" smtClean="0"/>
              <a:pPr/>
              <a:t>‹Nº›</a:t>
            </a:fld>
            <a:endParaRPr lang="en-US" dirty="0"/>
          </a:p>
        </p:txBody>
      </p:sp>
    </p:spTree>
    <p:extLst>
      <p:ext uri="{BB962C8B-B14F-4D97-AF65-F5344CB8AC3E}">
        <p14:creationId xmlns:p14="http://schemas.microsoft.com/office/powerpoint/2010/main" val="1866099162"/>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sp>
        <p:nvSpPr>
          <p:cNvPr id="9" name="TextBox 8"/>
          <p:cNvSpPr txBox="1"/>
          <p:nvPr/>
        </p:nvSpPr>
        <p:spPr>
          <a:xfrm>
            <a:off x="1701800" y="188639"/>
            <a:ext cx="7334696" cy="5660069"/>
          </a:xfrm>
          <a:prstGeom prst="rect">
            <a:avLst/>
          </a:prstGeom>
          <a:noFill/>
          <a:scene3d>
            <a:camera prst="perspectiveHeroicExtremeLeftFacing"/>
            <a:lightRig rig="threePt" dir="t"/>
          </a:scene3d>
        </p:spPr>
        <p:txBody>
          <a:bodyPr wrap="square" lIns="0" tIns="0" rIns="0" bIns="0" rtlCol="0" anchor="ctr" anchorCtr="1">
            <a:noAutofit/>
            <a:scene3d>
              <a:camera prst="isometricOffAxis2Left">
                <a:rot lat="600000" lon="1200000" rev="0"/>
              </a:camera>
              <a:lightRig rig="twoPt" dir="t"/>
            </a:scene3d>
            <a:sp3d extrusionH="889000" prstMaterial="matte">
              <a:bevelT w="82550" h="38100" prst="coolSlant"/>
            </a:sp3d>
          </a:bodyPr>
          <a:lstStyle/>
          <a:p>
            <a:pPr algn="ctr">
              <a:lnSpc>
                <a:spcPct val="70000"/>
              </a:lnSpc>
              <a:buNone/>
            </a:pPr>
            <a:r>
              <a:rPr lang="es-ES_tradnl" sz="7200" spc="200" dirty="0" smtClean="0">
                <a:solidFill>
                  <a:srgbClr val="FFFF00"/>
                </a:solidFill>
                <a:effectLst>
                  <a:outerShdw blurRad="60007" dist="200025" dir="15000000" sy="30000" kx="-1800000" algn="bl" rotWithShape="0">
                    <a:prstClr val="black">
                      <a:alpha val="32000"/>
                    </a:prstClr>
                  </a:outerShdw>
                </a:effectLst>
                <a:latin typeface="Impact" pitchFamily="34" charset="0"/>
              </a:rPr>
              <a:t>SG-</a:t>
            </a:r>
            <a:r>
              <a:rPr lang="es-ES_tradnl" sz="7200" spc="200" dirty="0" err="1" smtClean="0">
                <a:solidFill>
                  <a:srgbClr val="FFFF00"/>
                </a:solidFill>
                <a:effectLst>
                  <a:outerShdw blurRad="60007" dist="200025" dir="15000000" sy="30000" kx="-1800000" algn="bl" rotWithShape="0">
                    <a:prstClr val="black">
                      <a:alpha val="32000"/>
                    </a:prstClr>
                  </a:outerShdw>
                </a:effectLst>
                <a:latin typeface="Impact" pitchFamily="34" charset="0"/>
              </a:rPr>
              <a:t>SST</a:t>
            </a:r>
            <a:endParaRPr lang="es-ES_tradnl" sz="7200" spc="200" dirty="0" smtClean="0">
              <a:solidFill>
                <a:srgbClr val="FFFF00"/>
              </a:solidFill>
              <a:effectLst>
                <a:outerShdw blurRad="60007" dist="200025" dir="15000000" sy="30000" kx="-1800000" algn="bl" rotWithShape="0">
                  <a:prstClr val="black">
                    <a:alpha val="32000"/>
                  </a:prstClr>
                </a:outerShdw>
              </a:effectLst>
              <a:latin typeface="Impact" pitchFamily="34" charset="0"/>
            </a:endParaRPr>
          </a:p>
          <a:p>
            <a:pPr algn="ctr">
              <a:buNone/>
            </a:pPr>
            <a:r>
              <a:rPr lang="es-ES_tradnl" sz="5000" spc="200" dirty="0" smtClean="0">
                <a:solidFill>
                  <a:srgbClr val="FFFF00"/>
                </a:solidFill>
                <a:effectLst>
                  <a:outerShdw blurRad="60007" dist="200025" dir="15000000" sy="30000" kx="-1800000" algn="bl" rotWithShape="0">
                    <a:prstClr val="black">
                      <a:alpha val="32000"/>
                    </a:prstClr>
                  </a:outerShdw>
                </a:effectLst>
                <a:latin typeface="Impact" pitchFamily="34" charset="0"/>
              </a:rPr>
              <a:t>SISTEMA DE GESTIÓN</a:t>
            </a:r>
          </a:p>
          <a:p>
            <a:pPr algn="ctr">
              <a:buNone/>
            </a:pPr>
            <a:r>
              <a:rPr lang="es-ES_tradnl" sz="5000" spc="200" dirty="0" smtClean="0">
                <a:solidFill>
                  <a:srgbClr val="FFFF00"/>
                </a:solidFill>
                <a:effectLst>
                  <a:outerShdw blurRad="60007" dist="200025" dir="15000000" sy="30000" kx="-1800000" algn="bl" rotWithShape="0">
                    <a:prstClr val="black">
                      <a:alpha val="32000"/>
                    </a:prstClr>
                  </a:outerShdw>
                </a:effectLst>
                <a:latin typeface="Impact" pitchFamily="34" charset="0"/>
              </a:rPr>
              <a:t> DE LA SEGURIDAD</a:t>
            </a:r>
          </a:p>
          <a:p>
            <a:pPr algn="ctr">
              <a:buNone/>
            </a:pPr>
            <a:r>
              <a:rPr lang="es-ES_tradnl" sz="5000" spc="200" dirty="0" smtClean="0">
                <a:solidFill>
                  <a:srgbClr val="FFFF00"/>
                </a:solidFill>
                <a:effectLst>
                  <a:outerShdw blurRad="60007" dist="200025" dir="15000000" sy="30000" kx="-1800000" algn="bl" rotWithShape="0">
                    <a:prstClr val="black">
                      <a:alpha val="32000"/>
                    </a:prstClr>
                  </a:outerShdw>
                </a:effectLst>
                <a:latin typeface="Impact" pitchFamily="34" charset="0"/>
              </a:rPr>
              <a:t> Y LA SALUD </a:t>
            </a:r>
          </a:p>
          <a:p>
            <a:pPr algn="ctr">
              <a:buNone/>
            </a:pPr>
            <a:r>
              <a:rPr lang="es-ES_tradnl" sz="5000" spc="200" dirty="0" smtClean="0">
                <a:solidFill>
                  <a:srgbClr val="FFFF00"/>
                </a:solidFill>
                <a:effectLst>
                  <a:outerShdw blurRad="60007" dist="200025" dir="15000000" sy="30000" kx="-1800000" algn="bl" rotWithShape="0">
                    <a:prstClr val="black">
                      <a:alpha val="32000"/>
                    </a:prstClr>
                  </a:outerShdw>
                </a:effectLst>
                <a:latin typeface="Impact" pitchFamily="34" charset="0"/>
              </a:rPr>
              <a:t>EN EL TRABAJO</a:t>
            </a:r>
            <a:endParaRPr lang="es-ES_tradnl" sz="5000" kern="0" spc="-150" dirty="0">
              <a:solidFill>
                <a:srgbClr val="FFFF00"/>
              </a:solidFill>
              <a:effectLst>
                <a:outerShdw blurRad="60007" dist="200025" dir="15000000" sy="30000" kx="-1800000" algn="bl" rotWithShape="0">
                  <a:prstClr val="black">
                    <a:alpha val="32000"/>
                  </a:prstClr>
                </a:outerShdw>
              </a:effectLst>
              <a:latin typeface="Impact" pitchFamily="34" charset="0"/>
            </a:endParaRPr>
          </a:p>
        </p:txBody>
      </p:sp>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9632" y="4941168"/>
            <a:ext cx="2511166" cy="1671067"/>
          </a:xfrm>
          <a:prstGeom prst="rect">
            <a:avLst/>
          </a:prstGeom>
        </p:spPr>
      </p:pic>
    </p:spTree>
    <p:extLst>
      <p:ext uri="{BB962C8B-B14F-4D97-AF65-F5344CB8AC3E}">
        <p14:creationId xmlns:p14="http://schemas.microsoft.com/office/powerpoint/2010/main" val="336384470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10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9">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9">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9">
                                            <p:txEl>
                                              <p:pRg st="0" end="0"/>
                                            </p:txEl>
                                          </p:spTgt>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nodeType="with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p:cTn id="13" dur="1000" fill="hold"/>
                                        <p:tgtEl>
                                          <p:spTgt spid="9">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9">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9">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9">
                                            <p:txEl>
                                              <p:pRg st="1" end="1"/>
                                            </p:txEl>
                                          </p:spTgt>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nodeType="with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p:cTn id="19" dur="1000" fill="hold"/>
                                        <p:tgtEl>
                                          <p:spTgt spid="9">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9">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9">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9">
                                            <p:txEl>
                                              <p:pRg st="2" end="2"/>
                                            </p:txEl>
                                          </p:spTgt>
                                        </p:tgtEl>
                                        <p:attrNameLst>
                                          <p:attrName>ppt_y</p:attrName>
                                        </p:attrNameLst>
                                      </p:cBhvr>
                                      <p:tavLst>
                                        <p:tav tm="0" fmla="#ppt_y+(sin(-2*pi*(1-$))*-#ppt_x+cos(-2*pi*(1-$))*(1-#ppt_y))*(1-$)">
                                          <p:val>
                                            <p:fltVal val="0"/>
                                          </p:val>
                                        </p:tav>
                                        <p:tav tm="100000">
                                          <p:val>
                                            <p:fltVal val="1"/>
                                          </p:val>
                                        </p:tav>
                                      </p:tavLst>
                                    </p:anim>
                                  </p:childTnLst>
                                </p:cTn>
                              </p:par>
                              <p:par>
                                <p:cTn id="23" presetID="15" presetClass="entr" presetSubtype="0" fill="hold" nodeType="with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 calcmode="lin" valueType="num">
                                      <p:cBhvr>
                                        <p:cTn id="25" dur="1000" fill="hold"/>
                                        <p:tgtEl>
                                          <p:spTgt spid="9">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9">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9">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9">
                                            <p:txEl>
                                              <p:pRg st="3" end="3"/>
                                            </p:txEl>
                                          </p:spTgt>
                                        </p:tgtEl>
                                        <p:attrNameLst>
                                          <p:attrName>ppt_y</p:attrName>
                                        </p:attrNameLst>
                                      </p:cBhvr>
                                      <p:tavLst>
                                        <p:tav tm="0" fmla="#ppt_y+(sin(-2*pi*(1-$))*-#ppt_x+cos(-2*pi*(1-$))*(1-#ppt_y))*(1-$)">
                                          <p:val>
                                            <p:fltVal val="0"/>
                                          </p:val>
                                        </p:tav>
                                        <p:tav tm="100000">
                                          <p:val>
                                            <p:fltVal val="1"/>
                                          </p:val>
                                        </p:tav>
                                      </p:tavLst>
                                    </p:anim>
                                  </p:childTnLst>
                                </p:cTn>
                              </p:par>
                              <p:par>
                                <p:cTn id="29" presetID="15" presetClass="entr" presetSubtype="0" fill="hold" nodeType="with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 calcmode="lin" valueType="num">
                                      <p:cBhvr>
                                        <p:cTn id="31" dur="1000" fill="hold"/>
                                        <p:tgtEl>
                                          <p:spTgt spid="9">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9">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9">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9">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p:stCondLst>
                        <p:cond delay="indefinite"/>
                      </p:stCondLst>
                      <p:childTnLst>
                        <p:par>
                          <p:cTn id="36" fill="hold">
                            <p:stCondLst>
                              <p:cond delay="0"/>
                            </p:stCondLst>
                            <p:childTnLst>
                              <p:par>
                                <p:cTn id="37" presetID="52" presetClass="entr" presetSubtype="0" fill="hold" nodeType="clickEffect">
                                  <p:stCondLst>
                                    <p:cond delay="0"/>
                                  </p:stCondLst>
                                  <p:childTnLst>
                                    <p:set>
                                      <p:cBhvr>
                                        <p:cTn id="38" dur="1" fill="hold">
                                          <p:stCondLst>
                                            <p:cond delay="0"/>
                                          </p:stCondLst>
                                        </p:cTn>
                                        <p:tgtEl>
                                          <p:spTgt spid="2"/>
                                        </p:tgtEl>
                                        <p:attrNameLst>
                                          <p:attrName>style.visibility</p:attrName>
                                        </p:attrNameLst>
                                      </p:cBhvr>
                                      <p:to>
                                        <p:strVal val="visible"/>
                                      </p:to>
                                    </p:set>
                                    <p:animScale>
                                      <p:cBhvr>
                                        <p:cTn id="39"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0" dur="1000" decel="50000" fill="hold">
                                          <p:stCondLst>
                                            <p:cond delay="0"/>
                                          </p:stCondLst>
                                        </p:cTn>
                                        <p:tgtEl>
                                          <p:spTgt spid="2"/>
                                        </p:tgtEl>
                                        <p:attrNameLst>
                                          <p:attrName>ppt_x</p:attrName>
                                          <p:attrName>ppt_y</p:attrName>
                                        </p:attrNameLst>
                                      </p:cBhvr>
                                    </p:animMotion>
                                    <p:animEffect transition="in" filter="fade">
                                      <p:cBhvr>
                                        <p:cTn id="41"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4" name="Rectángulo 3"/>
          <p:cNvSpPr/>
          <p:nvPr/>
        </p:nvSpPr>
        <p:spPr>
          <a:xfrm>
            <a:off x="107504" y="1268760"/>
            <a:ext cx="9217024" cy="5176161"/>
          </a:xfrm>
          <a:prstGeom prst="rect">
            <a:avLst/>
          </a:prstGeom>
        </p:spPr>
        <p:txBody>
          <a:bodyPr wrap="square">
            <a:spAutoFit/>
          </a:bodyPr>
          <a:lstStyle/>
          <a:p>
            <a:pPr algn="ctr">
              <a:lnSpc>
                <a:spcPct val="107000"/>
              </a:lnSpc>
              <a:spcAft>
                <a:spcPts val="800"/>
              </a:spcAft>
            </a:pPr>
            <a:r>
              <a:rPr lang="es-CO" b="1" dirty="0">
                <a:solidFill>
                  <a:srgbClr val="00FF00"/>
                </a:solidFill>
                <a:latin typeface="Calibri" panose="020F0502020204030204" pitchFamily="34" charset="0"/>
                <a:ea typeface="Calibri" panose="020F0502020204030204" pitchFamily="34" charset="0"/>
                <a:cs typeface="Arial" panose="020B0604020202020204" pitchFamily="34" charset="0"/>
              </a:rPr>
              <a:t>FACTORES DE RIESGO LOCATIVO:</a:t>
            </a:r>
          </a:p>
          <a:p>
            <a:pPr>
              <a:lnSpc>
                <a:spcPct val="107000"/>
              </a:lnSpc>
              <a:spcAft>
                <a:spcPts val="800"/>
              </a:spcAft>
            </a:pPr>
            <a:r>
              <a:rPr lang="es-CO" b="1" dirty="0">
                <a:solidFill>
                  <a:schemeClr val="bg1"/>
                </a:solidFill>
                <a:latin typeface="Calibri" panose="020F0502020204030204" pitchFamily="34" charset="0"/>
                <a:ea typeface="Calibri" panose="020F0502020204030204" pitchFamily="34" charset="0"/>
                <a:cs typeface="Arial" panose="020B0604020202020204" pitchFamily="34" charset="0"/>
              </a:rPr>
              <a:t>SE INCLUYEN:</a:t>
            </a:r>
          </a:p>
          <a:p>
            <a:pPr>
              <a:lnSpc>
                <a:spcPct val="107000"/>
              </a:lnSpc>
              <a:spcAft>
                <a:spcPts val="800"/>
              </a:spcAft>
            </a:pPr>
            <a:r>
              <a:rPr lang="es-CO" b="1" dirty="0">
                <a:solidFill>
                  <a:schemeClr val="bg1"/>
                </a:solidFill>
                <a:latin typeface="Calibri" panose="020F0502020204030204" pitchFamily="34" charset="0"/>
                <a:ea typeface="Calibri" panose="020F0502020204030204" pitchFamily="34" charset="0"/>
                <a:cs typeface="Arial" panose="020B0604020202020204" pitchFamily="34" charset="0"/>
              </a:rPr>
              <a:t>-Desorden</a:t>
            </a:r>
          </a:p>
          <a:p>
            <a:pPr>
              <a:lnSpc>
                <a:spcPct val="107000"/>
              </a:lnSpc>
              <a:spcAft>
                <a:spcPts val="800"/>
              </a:spcAft>
            </a:pPr>
            <a:r>
              <a:rPr lang="es-CO" b="1" dirty="0">
                <a:solidFill>
                  <a:schemeClr val="bg1"/>
                </a:solidFill>
                <a:latin typeface="Calibri" panose="020F0502020204030204" pitchFamily="34" charset="0"/>
                <a:ea typeface="Calibri" panose="020F0502020204030204" pitchFamily="34" charset="0"/>
                <a:cs typeface="Arial" panose="020B0604020202020204" pitchFamily="34" charset="0"/>
              </a:rPr>
              <a:t>- Falta de dotación</a:t>
            </a:r>
          </a:p>
          <a:p>
            <a:pPr>
              <a:lnSpc>
                <a:spcPct val="107000"/>
              </a:lnSpc>
              <a:spcAft>
                <a:spcPts val="800"/>
              </a:spcAft>
            </a:pPr>
            <a:r>
              <a:rPr lang="es-CO" b="1" dirty="0">
                <a:solidFill>
                  <a:schemeClr val="bg1"/>
                </a:solidFill>
                <a:latin typeface="Calibri" panose="020F0502020204030204" pitchFamily="34" charset="0"/>
                <a:ea typeface="Calibri" panose="020F0502020204030204" pitchFamily="34" charset="0"/>
                <a:cs typeface="Arial" panose="020B0604020202020204" pitchFamily="34" charset="0"/>
              </a:rPr>
              <a:t>- Deficientes condiciones de orden y aseo</a:t>
            </a:r>
          </a:p>
          <a:p>
            <a:pPr>
              <a:lnSpc>
                <a:spcPct val="107000"/>
              </a:lnSpc>
              <a:spcAft>
                <a:spcPts val="800"/>
              </a:spcAft>
            </a:pPr>
            <a:r>
              <a:rPr lang="es-CO" b="1" dirty="0">
                <a:solidFill>
                  <a:schemeClr val="bg1"/>
                </a:solidFill>
                <a:latin typeface="Calibri" panose="020F0502020204030204" pitchFamily="34" charset="0"/>
                <a:ea typeface="Calibri" panose="020F0502020204030204" pitchFamily="34" charset="0"/>
                <a:cs typeface="Arial" panose="020B0604020202020204" pitchFamily="34" charset="0"/>
              </a:rPr>
              <a:t>-señalización y ubicación adecuada de extintores</a:t>
            </a:r>
          </a:p>
          <a:p>
            <a:pPr>
              <a:lnSpc>
                <a:spcPct val="107000"/>
              </a:lnSpc>
              <a:spcAft>
                <a:spcPts val="800"/>
              </a:spcAft>
            </a:pPr>
            <a:r>
              <a:rPr lang="es-CO" b="1" dirty="0">
                <a:solidFill>
                  <a:schemeClr val="bg1"/>
                </a:solidFill>
                <a:latin typeface="Calibri" panose="020F0502020204030204" pitchFamily="34" charset="0"/>
                <a:ea typeface="Calibri" panose="020F0502020204030204" pitchFamily="34" charset="0"/>
                <a:cs typeface="Arial" panose="020B0604020202020204" pitchFamily="34" charset="0"/>
              </a:rPr>
              <a:t>-cables de teléfono o eléctricos envías de desplazamiento</a:t>
            </a:r>
          </a:p>
          <a:p>
            <a:pPr>
              <a:lnSpc>
                <a:spcPct val="107000"/>
              </a:lnSpc>
              <a:spcAft>
                <a:spcPts val="800"/>
              </a:spcAft>
            </a:pPr>
            <a:r>
              <a:rPr lang="es-CO" b="1" dirty="0">
                <a:solidFill>
                  <a:schemeClr val="bg1"/>
                </a:solidFill>
                <a:latin typeface="Calibri" panose="020F0502020204030204" pitchFamily="34" charset="0"/>
                <a:ea typeface="Calibri" panose="020F0502020204030204" pitchFamily="34" charset="0"/>
                <a:cs typeface="Arial" panose="020B0604020202020204" pitchFamily="34" charset="0"/>
              </a:rPr>
              <a:t>-pisos en mal estado, irregulares, resbalosos, o húmedos</a:t>
            </a:r>
          </a:p>
          <a:p>
            <a:pPr>
              <a:lnSpc>
                <a:spcPct val="107000"/>
              </a:lnSpc>
              <a:spcAft>
                <a:spcPts val="800"/>
              </a:spcAft>
            </a:pPr>
            <a:r>
              <a:rPr lang="es-CO" b="1" dirty="0">
                <a:solidFill>
                  <a:schemeClr val="bg1"/>
                </a:solidFill>
                <a:latin typeface="Calibri" panose="020F0502020204030204" pitchFamily="34" charset="0"/>
                <a:ea typeface="Calibri" panose="020F0502020204030204" pitchFamily="34" charset="0"/>
                <a:cs typeface="Arial" panose="020B0604020202020204" pitchFamily="34" charset="0"/>
              </a:rPr>
              <a:t>Carencia de señalización de vías de evacuación</a:t>
            </a:r>
          </a:p>
          <a:p>
            <a:pPr>
              <a:lnSpc>
                <a:spcPct val="107000"/>
              </a:lnSpc>
              <a:spcAft>
                <a:spcPts val="800"/>
              </a:spcAft>
            </a:pPr>
            <a:r>
              <a:rPr lang="es-CO" b="1" dirty="0">
                <a:solidFill>
                  <a:schemeClr val="bg1"/>
                </a:solidFill>
                <a:latin typeface="Calibri" panose="020F0502020204030204" pitchFamily="34" charset="0"/>
                <a:ea typeface="Calibri" panose="020F0502020204030204" pitchFamily="34" charset="0"/>
                <a:cs typeface="Arial" panose="020B0604020202020204" pitchFamily="34" charset="0"/>
              </a:rPr>
              <a:t>Paredes y techos en mal estado, deteriorados</a:t>
            </a:r>
          </a:p>
          <a:p>
            <a:pPr>
              <a:lnSpc>
                <a:spcPct val="107000"/>
              </a:lnSpc>
              <a:spcAft>
                <a:spcPts val="800"/>
              </a:spcAft>
            </a:pPr>
            <a:r>
              <a:rPr lang="es-CO" b="1" dirty="0">
                <a:solidFill>
                  <a:schemeClr val="bg1"/>
                </a:solidFill>
                <a:latin typeface="Calibri" panose="020F0502020204030204" pitchFamily="34" charset="0"/>
                <a:ea typeface="Calibri" panose="020F0502020204030204" pitchFamily="34" charset="0"/>
                <a:cs typeface="Arial" panose="020B0604020202020204" pitchFamily="34" charset="0"/>
              </a:rPr>
              <a:t>Almacenamiento inadecuado</a:t>
            </a:r>
          </a:p>
          <a:p>
            <a:pPr>
              <a:lnSpc>
                <a:spcPct val="107000"/>
              </a:lnSpc>
              <a:spcAft>
                <a:spcPts val="800"/>
              </a:spcAft>
            </a:pPr>
            <a:r>
              <a:rPr lang="es-CO" b="1" dirty="0">
                <a:solidFill>
                  <a:schemeClr val="bg1"/>
                </a:solidFill>
                <a:latin typeface="Calibri" panose="020F0502020204030204" pitchFamily="34" charset="0"/>
                <a:ea typeface="Calibri" panose="020F0502020204030204" pitchFamily="34" charset="0"/>
                <a:cs typeface="Arial" panose="020B0604020202020204" pitchFamily="34" charset="0"/>
              </a:rPr>
              <a:t>Estado de vías de transito</a:t>
            </a:r>
          </a:p>
          <a:p>
            <a:pPr>
              <a:lnSpc>
                <a:spcPct val="107000"/>
              </a:lnSpc>
              <a:spcAft>
                <a:spcPts val="800"/>
              </a:spcAft>
            </a:pPr>
            <a:r>
              <a:rPr lang="es-CO" b="1" dirty="0">
                <a:solidFill>
                  <a:schemeClr val="bg1"/>
                </a:solidFill>
                <a:latin typeface="Calibri" panose="020F0502020204030204" pitchFamily="34" charset="0"/>
                <a:ea typeface="Calibri" panose="020F0502020204030204" pitchFamily="34" charset="0"/>
                <a:cs typeface="Arial" panose="020B0604020202020204" pitchFamily="34" charset="0"/>
              </a:rPr>
              <a:t>Cajones o archivos abiertos</a:t>
            </a:r>
            <a:endParaRPr lang="es-CO"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4188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arn(inVertical)">
                                      <p:cBhvr>
                                        <p:cTn id="10" dur="500"/>
                                        <p:tgtEl>
                                          <p:spTgt spid="4">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barn(inVertical)">
                                      <p:cBhvr>
                                        <p:cTn id="13" dur="500"/>
                                        <p:tgtEl>
                                          <p:spTgt spid="4">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barn(inVertical)">
                                      <p:cBhvr>
                                        <p:cTn id="16" dur="500"/>
                                        <p:tgtEl>
                                          <p:spTgt spid="4">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barn(inVertical)">
                                      <p:cBhvr>
                                        <p:cTn id="19" dur="500"/>
                                        <p:tgtEl>
                                          <p:spTgt spid="4">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barn(inVertical)">
                                      <p:cBhvr>
                                        <p:cTn id="22" dur="500"/>
                                        <p:tgtEl>
                                          <p:spTgt spid="4">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Effect transition="in" filter="barn(inVertical)">
                                      <p:cBhvr>
                                        <p:cTn id="25" dur="500"/>
                                        <p:tgtEl>
                                          <p:spTgt spid="4">
                                            <p:txEl>
                                              <p:pRg st="6" end="6"/>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4">
                                            <p:txEl>
                                              <p:pRg st="7" end="7"/>
                                            </p:txEl>
                                          </p:spTgt>
                                        </p:tgtEl>
                                        <p:attrNameLst>
                                          <p:attrName>style.visibility</p:attrName>
                                        </p:attrNameLst>
                                      </p:cBhvr>
                                      <p:to>
                                        <p:strVal val="visible"/>
                                      </p:to>
                                    </p:set>
                                    <p:animEffect transition="in" filter="barn(inVertical)">
                                      <p:cBhvr>
                                        <p:cTn id="28" dur="500"/>
                                        <p:tgtEl>
                                          <p:spTgt spid="4">
                                            <p:txEl>
                                              <p:pRg st="7" end="7"/>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animEffect transition="in" filter="barn(inVertical)">
                                      <p:cBhvr>
                                        <p:cTn id="31" dur="500"/>
                                        <p:tgtEl>
                                          <p:spTgt spid="4">
                                            <p:txEl>
                                              <p:pRg st="8" end="8"/>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4">
                                            <p:txEl>
                                              <p:pRg st="9" end="9"/>
                                            </p:txEl>
                                          </p:spTgt>
                                        </p:tgtEl>
                                        <p:attrNameLst>
                                          <p:attrName>style.visibility</p:attrName>
                                        </p:attrNameLst>
                                      </p:cBhvr>
                                      <p:to>
                                        <p:strVal val="visible"/>
                                      </p:to>
                                    </p:set>
                                    <p:animEffect transition="in" filter="barn(inVertical)">
                                      <p:cBhvr>
                                        <p:cTn id="34" dur="500"/>
                                        <p:tgtEl>
                                          <p:spTgt spid="4">
                                            <p:txEl>
                                              <p:pRg st="9" end="9"/>
                                            </p:txEl>
                                          </p:spTgt>
                                        </p:tgtEl>
                                      </p:cBhvr>
                                    </p:animEffect>
                                  </p:childTnLst>
                                </p:cTn>
                              </p:par>
                              <p:par>
                                <p:cTn id="35" presetID="16" presetClass="entr" presetSubtype="21" fill="hold" nodeType="withEffect">
                                  <p:stCondLst>
                                    <p:cond delay="0"/>
                                  </p:stCondLst>
                                  <p:childTnLst>
                                    <p:set>
                                      <p:cBhvr>
                                        <p:cTn id="36" dur="1" fill="hold">
                                          <p:stCondLst>
                                            <p:cond delay="0"/>
                                          </p:stCondLst>
                                        </p:cTn>
                                        <p:tgtEl>
                                          <p:spTgt spid="4">
                                            <p:txEl>
                                              <p:pRg st="10" end="10"/>
                                            </p:txEl>
                                          </p:spTgt>
                                        </p:tgtEl>
                                        <p:attrNameLst>
                                          <p:attrName>style.visibility</p:attrName>
                                        </p:attrNameLst>
                                      </p:cBhvr>
                                      <p:to>
                                        <p:strVal val="visible"/>
                                      </p:to>
                                    </p:set>
                                    <p:animEffect transition="in" filter="barn(inVertical)">
                                      <p:cBhvr>
                                        <p:cTn id="37" dur="500"/>
                                        <p:tgtEl>
                                          <p:spTgt spid="4">
                                            <p:txEl>
                                              <p:pRg st="10" end="10"/>
                                            </p:txEl>
                                          </p:spTgt>
                                        </p:tgtEl>
                                      </p:cBhvr>
                                    </p:animEffect>
                                  </p:childTnLst>
                                </p:cTn>
                              </p:par>
                              <p:par>
                                <p:cTn id="38" presetID="16" presetClass="entr" presetSubtype="21" fill="hold" nodeType="withEffect">
                                  <p:stCondLst>
                                    <p:cond delay="0"/>
                                  </p:stCondLst>
                                  <p:childTnLst>
                                    <p:set>
                                      <p:cBhvr>
                                        <p:cTn id="39" dur="1" fill="hold">
                                          <p:stCondLst>
                                            <p:cond delay="0"/>
                                          </p:stCondLst>
                                        </p:cTn>
                                        <p:tgtEl>
                                          <p:spTgt spid="4">
                                            <p:txEl>
                                              <p:pRg st="11" end="11"/>
                                            </p:txEl>
                                          </p:spTgt>
                                        </p:tgtEl>
                                        <p:attrNameLst>
                                          <p:attrName>style.visibility</p:attrName>
                                        </p:attrNameLst>
                                      </p:cBhvr>
                                      <p:to>
                                        <p:strVal val="visible"/>
                                      </p:to>
                                    </p:set>
                                    <p:animEffect transition="in" filter="barn(inVertical)">
                                      <p:cBhvr>
                                        <p:cTn id="40" dur="500"/>
                                        <p:tgtEl>
                                          <p:spTgt spid="4">
                                            <p:txEl>
                                              <p:pRg st="11" end="11"/>
                                            </p:txEl>
                                          </p:spTgt>
                                        </p:tgtEl>
                                      </p:cBhvr>
                                    </p:animEffect>
                                  </p:childTnLst>
                                </p:cTn>
                              </p:par>
                              <p:par>
                                <p:cTn id="41" presetID="16" presetClass="entr" presetSubtype="21" fill="hold" nodeType="withEffect">
                                  <p:stCondLst>
                                    <p:cond delay="0"/>
                                  </p:stCondLst>
                                  <p:childTnLst>
                                    <p:set>
                                      <p:cBhvr>
                                        <p:cTn id="42" dur="1" fill="hold">
                                          <p:stCondLst>
                                            <p:cond delay="0"/>
                                          </p:stCondLst>
                                        </p:cTn>
                                        <p:tgtEl>
                                          <p:spTgt spid="4">
                                            <p:txEl>
                                              <p:pRg st="12" end="12"/>
                                            </p:txEl>
                                          </p:spTgt>
                                        </p:tgtEl>
                                        <p:attrNameLst>
                                          <p:attrName>style.visibility</p:attrName>
                                        </p:attrNameLst>
                                      </p:cBhvr>
                                      <p:to>
                                        <p:strVal val="visible"/>
                                      </p:to>
                                    </p:set>
                                    <p:animEffect transition="in" filter="barn(inVertical)">
                                      <p:cBhvr>
                                        <p:cTn id="43" dur="500"/>
                                        <p:tgtEl>
                                          <p:spTgt spid="4">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4" name="Rectángulo 3"/>
          <p:cNvSpPr/>
          <p:nvPr/>
        </p:nvSpPr>
        <p:spPr>
          <a:xfrm>
            <a:off x="1475656" y="2037786"/>
            <a:ext cx="5382344" cy="2782428"/>
          </a:xfrm>
          <a:prstGeom prst="rect">
            <a:avLst/>
          </a:prstGeom>
        </p:spPr>
        <p:txBody>
          <a:bodyPr wrap="square">
            <a:spAutoFit/>
          </a:bodyPr>
          <a:lstStyle/>
          <a:p>
            <a:pPr>
              <a:lnSpc>
                <a:spcPct val="107000"/>
              </a:lnSpc>
              <a:spcAft>
                <a:spcPts val="800"/>
              </a:spcAft>
            </a:pPr>
            <a:r>
              <a:rPr lang="es-CO" dirty="0">
                <a:solidFill>
                  <a:srgbClr val="00B0F0"/>
                </a:solidFill>
                <a:latin typeface="Calibri" panose="020F0502020204030204" pitchFamily="34" charset="0"/>
                <a:ea typeface="Calibri" panose="020F0502020204030204" pitchFamily="34" charset="0"/>
                <a:cs typeface="Arial" panose="020B0604020202020204" pitchFamily="34" charset="0"/>
              </a:rPr>
              <a:t>RIESGOS QUE CAUSAN ACCIDENTES:</a:t>
            </a:r>
          </a:p>
          <a:p>
            <a:pPr>
              <a:lnSpc>
                <a:spcPct val="107000"/>
              </a:lnSpc>
              <a:spcAft>
                <a:spcPts val="800"/>
              </a:spcAft>
            </a:pPr>
            <a:r>
              <a:rPr lang="es-CO" dirty="0">
                <a:solidFill>
                  <a:srgbClr val="00B0F0"/>
                </a:solidFill>
                <a:latin typeface="Calibri" panose="020F0502020204030204" pitchFamily="34" charset="0"/>
                <a:ea typeface="Calibri" panose="020F0502020204030204" pitchFamily="34" charset="0"/>
                <a:cs typeface="Arial" panose="020B0604020202020204" pitchFamily="34" charset="0"/>
              </a:rPr>
              <a:t>Tropezones</a:t>
            </a:r>
          </a:p>
          <a:p>
            <a:pPr>
              <a:lnSpc>
                <a:spcPct val="107000"/>
              </a:lnSpc>
              <a:spcAft>
                <a:spcPts val="800"/>
              </a:spcAft>
            </a:pPr>
            <a:r>
              <a:rPr lang="es-CO" dirty="0">
                <a:solidFill>
                  <a:srgbClr val="00B0F0"/>
                </a:solidFill>
                <a:latin typeface="Calibri" panose="020F0502020204030204" pitchFamily="34" charset="0"/>
                <a:ea typeface="Calibri" panose="020F0502020204030204" pitchFamily="34" charset="0"/>
                <a:cs typeface="Arial" panose="020B0604020202020204" pitchFamily="34" charset="0"/>
              </a:rPr>
              <a:t>Resbalones</a:t>
            </a:r>
          </a:p>
          <a:p>
            <a:pPr>
              <a:lnSpc>
                <a:spcPct val="107000"/>
              </a:lnSpc>
              <a:spcAft>
                <a:spcPts val="800"/>
              </a:spcAft>
            </a:pPr>
            <a:r>
              <a:rPr lang="es-CO" dirty="0">
                <a:solidFill>
                  <a:srgbClr val="00B0F0"/>
                </a:solidFill>
                <a:latin typeface="Calibri" panose="020F0502020204030204" pitchFamily="34" charset="0"/>
                <a:ea typeface="Calibri" panose="020F0502020204030204" pitchFamily="34" charset="0"/>
                <a:cs typeface="Arial" panose="020B0604020202020204" pitchFamily="34" charset="0"/>
              </a:rPr>
              <a:t>Caídas desde su propia altura</a:t>
            </a:r>
          </a:p>
          <a:p>
            <a:pPr>
              <a:lnSpc>
                <a:spcPct val="107000"/>
              </a:lnSpc>
              <a:spcAft>
                <a:spcPts val="800"/>
              </a:spcAft>
            </a:pPr>
            <a:r>
              <a:rPr lang="es-CO" dirty="0">
                <a:solidFill>
                  <a:srgbClr val="00B0F0"/>
                </a:solidFill>
                <a:latin typeface="Calibri" panose="020F0502020204030204" pitchFamily="34" charset="0"/>
                <a:ea typeface="Calibri" panose="020F0502020204030204" pitchFamily="34" charset="0"/>
                <a:cs typeface="Arial" panose="020B0604020202020204" pitchFamily="34" charset="0"/>
              </a:rPr>
              <a:t>Golpes por choques con equipo o escritorios</a:t>
            </a:r>
          </a:p>
          <a:p>
            <a:pPr>
              <a:lnSpc>
                <a:spcPct val="107000"/>
              </a:lnSpc>
              <a:spcAft>
                <a:spcPts val="800"/>
              </a:spcAft>
            </a:pPr>
            <a:r>
              <a:rPr lang="es-CO" dirty="0">
                <a:solidFill>
                  <a:srgbClr val="00B0F0"/>
                </a:solidFill>
                <a:latin typeface="Calibri" panose="020F0502020204030204" pitchFamily="34" charset="0"/>
                <a:ea typeface="Calibri" panose="020F0502020204030204" pitchFamily="34" charset="0"/>
                <a:cs typeface="Arial" panose="020B0604020202020204" pitchFamily="34" charset="0"/>
              </a:rPr>
              <a:t>Cortaduras</a:t>
            </a:r>
          </a:p>
          <a:p>
            <a:pPr>
              <a:lnSpc>
                <a:spcPct val="107000"/>
              </a:lnSpc>
              <a:spcAft>
                <a:spcPts val="800"/>
              </a:spcAft>
            </a:pPr>
            <a:r>
              <a:rPr lang="es-CO" dirty="0">
                <a:solidFill>
                  <a:srgbClr val="00B0F0"/>
                </a:solidFill>
                <a:latin typeface="Calibri" panose="020F0502020204030204" pitchFamily="34" charset="0"/>
                <a:ea typeface="Calibri" panose="020F0502020204030204" pitchFamily="34" charset="0"/>
                <a:cs typeface="Arial" panose="020B0604020202020204" pitchFamily="34" charset="0"/>
              </a:rPr>
              <a:t>Orden y aseo</a:t>
            </a:r>
            <a:endParaRPr lang="es-CO" dirty="0">
              <a:solidFill>
                <a:srgbClr val="00B0F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8619816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Rectángulo 1"/>
          <p:cNvSpPr/>
          <p:nvPr/>
        </p:nvSpPr>
        <p:spPr>
          <a:xfrm>
            <a:off x="611560" y="2132856"/>
            <a:ext cx="8208912" cy="3876702"/>
          </a:xfrm>
          <a:prstGeom prst="rect">
            <a:avLst/>
          </a:prstGeom>
        </p:spPr>
        <p:txBody>
          <a:bodyPr wrap="square">
            <a:spAutoFit/>
          </a:bodyPr>
          <a:lstStyle/>
          <a:p>
            <a:pPr>
              <a:lnSpc>
                <a:spcPct val="107000"/>
              </a:lnSpc>
              <a:spcAft>
                <a:spcPts val="800"/>
              </a:spcAft>
            </a:pPr>
            <a:r>
              <a:rPr lang="es-CO" dirty="0">
                <a:solidFill>
                  <a:srgbClr val="00FF00"/>
                </a:solidFill>
                <a:latin typeface="Calibri" panose="020F0502020204030204" pitchFamily="34" charset="0"/>
                <a:ea typeface="Calibri" panose="020F0502020204030204" pitchFamily="34" charset="0"/>
                <a:cs typeface="Arial" panose="020B0604020202020204" pitchFamily="34" charset="0"/>
              </a:rPr>
              <a:t>PREVENCIÓN POSIBLE</a:t>
            </a:r>
          </a:p>
          <a:p>
            <a:pPr>
              <a:lnSpc>
                <a:spcPct val="107000"/>
              </a:lnSpc>
              <a:spcAft>
                <a:spcPts val="800"/>
              </a:spcAft>
            </a:pPr>
            <a:r>
              <a:rPr lang="es-CO" dirty="0">
                <a:solidFill>
                  <a:srgbClr val="00FF00"/>
                </a:solidFill>
                <a:latin typeface="Calibri" panose="020F0502020204030204" pitchFamily="34" charset="0"/>
                <a:ea typeface="Calibri" panose="020F0502020204030204" pitchFamily="34" charset="0"/>
                <a:cs typeface="Arial" panose="020B0604020202020204" pitchFamily="34" charset="0"/>
              </a:rPr>
              <a:t>Guardar los elementos corto- </a:t>
            </a:r>
            <a:r>
              <a:rPr lang="es-CO" dirty="0" err="1">
                <a:solidFill>
                  <a:srgbClr val="00FF00"/>
                </a:solidFill>
                <a:latin typeface="Calibri" panose="020F0502020204030204" pitchFamily="34" charset="0"/>
                <a:ea typeface="Calibri" panose="020F0502020204030204" pitchFamily="34" charset="0"/>
                <a:cs typeface="Arial" panose="020B0604020202020204" pitchFamily="34" charset="0"/>
              </a:rPr>
              <a:t>punsantes</a:t>
            </a:r>
            <a:r>
              <a:rPr lang="es-CO" dirty="0">
                <a:solidFill>
                  <a:srgbClr val="00FF00"/>
                </a:solidFill>
                <a:latin typeface="Calibri" panose="020F0502020204030204" pitchFamily="34" charset="0"/>
                <a:ea typeface="Calibri" panose="020F0502020204030204" pitchFamily="34" charset="0"/>
                <a:cs typeface="Arial" panose="020B0604020202020204" pitchFamily="34" charset="0"/>
              </a:rPr>
              <a:t> en un cajo</a:t>
            </a:r>
          </a:p>
          <a:p>
            <a:pPr>
              <a:lnSpc>
                <a:spcPct val="107000"/>
              </a:lnSpc>
              <a:spcAft>
                <a:spcPts val="800"/>
              </a:spcAft>
            </a:pPr>
            <a:r>
              <a:rPr lang="es-CO" dirty="0">
                <a:solidFill>
                  <a:srgbClr val="00FF00"/>
                </a:solidFill>
                <a:latin typeface="Calibri" panose="020F0502020204030204" pitchFamily="34" charset="0"/>
                <a:ea typeface="Calibri" panose="020F0502020204030204" pitchFamily="34" charset="0"/>
                <a:cs typeface="Arial" panose="020B0604020202020204" pitchFamily="34" charset="0"/>
              </a:rPr>
              <a:t>Al llevar carga dejar una mano libre  para sujetarse</a:t>
            </a:r>
          </a:p>
          <a:p>
            <a:pPr>
              <a:lnSpc>
                <a:spcPct val="107000"/>
              </a:lnSpc>
              <a:spcAft>
                <a:spcPts val="800"/>
              </a:spcAft>
            </a:pPr>
            <a:r>
              <a:rPr lang="es-CO" dirty="0">
                <a:solidFill>
                  <a:srgbClr val="00FF00"/>
                </a:solidFill>
                <a:latin typeface="Calibri" panose="020F0502020204030204" pitchFamily="34" charset="0"/>
                <a:ea typeface="Calibri" panose="020F0502020204030204" pitchFamily="34" charset="0"/>
                <a:cs typeface="Arial" panose="020B0604020202020204" pitchFamily="34" charset="0"/>
              </a:rPr>
              <a:t>Usar un banco o escalera adecuado para alcanzar elementos de un plano superior</a:t>
            </a:r>
          </a:p>
          <a:p>
            <a:pPr>
              <a:lnSpc>
                <a:spcPct val="107000"/>
              </a:lnSpc>
              <a:spcAft>
                <a:spcPts val="800"/>
              </a:spcAft>
            </a:pPr>
            <a:r>
              <a:rPr lang="es-CO" dirty="0">
                <a:solidFill>
                  <a:srgbClr val="00FF00"/>
                </a:solidFill>
                <a:latin typeface="Calibri" panose="020F0502020204030204" pitchFamily="34" charset="0"/>
                <a:ea typeface="Calibri" panose="020F0502020204030204" pitchFamily="34" charset="0"/>
                <a:cs typeface="Arial" panose="020B0604020202020204" pitchFamily="34" charset="0"/>
              </a:rPr>
              <a:t>Almacenar cajas o envases sobre estanterías en forma adecuada, ordenada por peso y tamaño</a:t>
            </a:r>
          </a:p>
          <a:p>
            <a:pPr>
              <a:lnSpc>
                <a:spcPct val="107000"/>
              </a:lnSpc>
              <a:spcAft>
                <a:spcPts val="800"/>
              </a:spcAft>
            </a:pPr>
            <a:r>
              <a:rPr lang="es-CO" dirty="0">
                <a:solidFill>
                  <a:srgbClr val="00FF00"/>
                </a:solidFill>
                <a:latin typeface="Calibri" panose="020F0502020204030204" pitchFamily="34" charset="0"/>
                <a:ea typeface="Calibri" panose="020F0502020204030204" pitchFamily="34" charset="0"/>
                <a:cs typeface="Arial" panose="020B0604020202020204" pitchFamily="34" charset="0"/>
              </a:rPr>
              <a:t>Camine no corra sobre todo si el piso esta húmedo o encerrado</a:t>
            </a:r>
          </a:p>
          <a:p>
            <a:pPr>
              <a:lnSpc>
                <a:spcPct val="107000"/>
              </a:lnSpc>
              <a:spcAft>
                <a:spcPts val="800"/>
              </a:spcAft>
            </a:pPr>
            <a:r>
              <a:rPr lang="es-CO" dirty="0">
                <a:solidFill>
                  <a:srgbClr val="00FF00"/>
                </a:solidFill>
                <a:latin typeface="Calibri" panose="020F0502020204030204" pitchFamily="34" charset="0"/>
                <a:ea typeface="Calibri" panose="020F0502020204030204" pitchFamily="34" charset="0"/>
                <a:cs typeface="Arial" panose="020B0604020202020204" pitchFamily="34" charset="0"/>
              </a:rPr>
              <a:t> no formar corrillos en sitios de circulación menos en escaleras.</a:t>
            </a:r>
          </a:p>
          <a:p>
            <a:pPr>
              <a:lnSpc>
                <a:spcPct val="107000"/>
              </a:lnSpc>
              <a:spcAft>
                <a:spcPts val="800"/>
              </a:spcAft>
            </a:pPr>
            <a:r>
              <a:rPr lang="es-CO" dirty="0">
                <a:solidFill>
                  <a:srgbClr val="00FF00"/>
                </a:solidFill>
                <a:latin typeface="Calibri" panose="020F0502020204030204" pitchFamily="34" charset="0"/>
                <a:ea typeface="Calibri" panose="020F0502020204030204" pitchFamily="34" charset="0"/>
                <a:cs typeface="Arial" panose="020B0604020202020204" pitchFamily="34" charset="0"/>
              </a:rPr>
              <a:t>Eliminar tapetes sueltos o alfombras rotas o con protuberancias</a:t>
            </a:r>
          </a:p>
          <a:p>
            <a:pPr>
              <a:lnSpc>
                <a:spcPct val="107000"/>
              </a:lnSpc>
              <a:spcAft>
                <a:spcPts val="800"/>
              </a:spcAft>
            </a:pPr>
            <a:r>
              <a:rPr lang="es-CO" dirty="0">
                <a:solidFill>
                  <a:srgbClr val="00FF00"/>
                </a:solidFill>
                <a:latin typeface="Calibri" panose="020F0502020204030204" pitchFamily="34" charset="0"/>
                <a:ea typeface="Calibri" panose="020F0502020204030204" pitchFamily="34" charset="0"/>
                <a:cs typeface="Arial" panose="020B0604020202020204" pitchFamily="34" charset="0"/>
              </a:rPr>
              <a:t>Limpiar de inmediato cualquier líquido que se derrame en el piso.</a:t>
            </a:r>
            <a:endParaRPr lang="es-CO" dirty="0">
              <a:solidFill>
                <a:srgbClr val="00FF0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4427753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wheel(1)">
                                      <p:cBhvr>
                                        <p:cTn id="10" dur="2000"/>
                                        <p:tgtEl>
                                          <p:spTgt spid="2">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wheel(1)">
                                      <p:cBhvr>
                                        <p:cTn id="13" dur="2000"/>
                                        <p:tgtEl>
                                          <p:spTgt spid="2">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wheel(1)">
                                      <p:cBhvr>
                                        <p:cTn id="16" dur="2000"/>
                                        <p:tgtEl>
                                          <p:spTgt spid="2">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wheel(1)">
                                      <p:cBhvr>
                                        <p:cTn id="19" dur="2000"/>
                                        <p:tgtEl>
                                          <p:spTgt spid="2">
                                            <p:txEl>
                                              <p:pRg st="4" end="4"/>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wheel(1)">
                                      <p:cBhvr>
                                        <p:cTn id="22" dur="2000"/>
                                        <p:tgtEl>
                                          <p:spTgt spid="2">
                                            <p:txEl>
                                              <p:pRg st="5" end="5"/>
                                            </p:txEl>
                                          </p:spTgt>
                                        </p:tgtEl>
                                      </p:cBhvr>
                                    </p:animEffect>
                                  </p:childTnLst>
                                </p:cTn>
                              </p:par>
                              <p:par>
                                <p:cTn id="23" presetID="21" presetClass="entr" presetSubtype="1"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Effect transition="in" filter="wheel(1)">
                                      <p:cBhvr>
                                        <p:cTn id="25" dur="2000"/>
                                        <p:tgtEl>
                                          <p:spTgt spid="2">
                                            <p:txEl>
                                              <p:pRg st="6" end="6"/>
                                            </p:txEl>
                                          </p:spTgt>
                                        </p:tgtEl>
                                      </p:cBhvr>
                                    </p:animEffect>
                                  </p:childTnLst>
                                </p:cTn>
                              </p:par>
                              <p:par>
                                <p:cTn id="26" presetID="21" presetClass="entr" presetSubtype="1" fill="hold" nodeType="withEffect">
                                  <p:stCondLst>
                                    <p:cond delay="0"/>
                                  </p:stCondLst>
                                  <p:childTnLst>
                                    <p:set>
                                      <p:cBhvr>
                                        <p:cTn id="27" dur="1" fill="hold">
                                          <p:stCondLst>
                                            <p:cond delay="0"/>
                                          </p:stCondLst>
                                        </p:cTn>
                                        <p:tgtEl>
                                          <p:spTgt spid="2">
                                            <p:txEl>
                                              <p:pRg st="7" end="7"/>
                                            </p:txEl>
                                          </p:spTgt>
                                        </p:tgtEl>
                                        <p:attrNameLst>
                                          <p:attrName>style.visibility</p:attrName>
                                        </p:attrNameLst>
                                      </p:cBhvr>
                                      <p:to>
                                        <p:strVal val="visible"/>
                                      </p:to>
                                    </p:set>
                                    <p:animEffect transition="in" filter="wheel(1)">
                                      <p:cBhvr>
                                        <p:cTn id="28" dur="2000"/>
                                        <p:tgtEl>
                                          <p:spTgt spid="2">
                                            <p:txEl>
                                              <p:pRg st="7" end="7"/>
                                            </p:txEl>
                                          </p:spTgt>
                                        </p:tgtEl>
                                      </p:cBhvr>
                                    </p:animEffect>
                                  </p:childTnLst>
                                </p:cTn>
                              </p:par>
                              <p:par>
                                <p:cTn id="29" presetID="21" presetClass="entr" presetSubtype="1" fill="hold" nodeType="with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Effect transition="in" filter="wheel(1)">
                                      <p:cBhvr>
                                        <p:cTn id="31" dur="20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Rectángulo 1"/>
          <p:cNvSpPr/>
          <p:nvPr/>
        </p:nvSpPr>
        <p:spPr>
          <a:xfrm>
            <a:off x="925488" y="3140968"/>
            <a:ext cx="7920880" cy="1277786"/>
          </a:xfrm>
          <a:prstGeom prst="rect">
            <a:avLst/>
          </a:prstGeom>
        </p:spPr>
        <p:txBody>
          <a:bodyPr wrap="square">
            <a:spAutoFit/>
          </a:bodyPr>
          <a:lstStyle/>
          <a:p>
            <a:pPr>
              <a:lnSpc>
                <a:spcPct val="107000"/>
              </a:lnSpc>
              <a:spcAft>
                <a:spcPts val="800"/>
              </a:spcAft>
            </a:pPr>
            <a:r>
              <a:rPr lang="es-CO" b="1" dirty="0" smtClean="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es-CO" dirty="0">
                <a:solidFill>
                  <a:srgbClr val="00B0F0"/>
                </a:solidFill>
                <a:latin typeface="Calibri" panose="020F0502020204030204" pitchFamily="34" charset="0"/>
                <a:ea typeface="Calibri" panose="020F0502020204030204" pitchFamily="34" charset="0"/>
                <a:cs typeface="Arial" panose="020B0604020202020204" pitchFamily="34" charset="0"/>
              </a:rPr>
              <a:t>Es la probabilidad de que un objeto, material o proceso peligroso, una sustancia tóxica o peligrosa o bien un fenómeno debido a la interacción de estos, ocasione un número determinado de consecuencias a la salud, la economía, el medio ambiente y el desarrollo integral de un sistema</a:t>
            </a:r>
            <a:endParaRPr lang="es-CO" dirty="0">
              <a:solidFill>
                <a:srgbClr val="00B0F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4" name="Título 3"/>
          <p:cNvSpPr>
            <a:spLocks noGrp="1"/>
          </p:cNvSpPr>
          <p:nvPr>
            <p:ph type="title"/>
          </p:nvPr>
        </p:nvSpPr>
        <p:spPr>
          <a:xfrm>
            <a:off x="646584" y="1274705"/>
            <a:ext cx="7274768" cy="788666"/>
          </a:xfrm>
        </p:spPr>
        <p:txBody>
          <a:bodyPr/>
          <a:lstStyle/>
          <a:p>
            <a:pPr algn="ctr"/>
            <a:r>
              <a:rPr lang="es-CO" b="1" dirty="0" smtClean="0">
                <a:solidFill>
                  <a:srgbClr val="FF0000"/>
                </a:solidFill>
              </a:rPr>
              <a:t>Riesgo tecnológico</a:t>
            </a:r>
            <a:endParaRPr lang="es-CO" b="1" dirty="0">
              <a:solidFill>
                <a:srgbClr val="FF0000"/>
              </a:solidFill>
            </a:endParaRPr>
          </a:p>
        </p:txBody>
      </p:sp>
    </p:spTree>
    <p:extLst>
      <p:ext uri="{BB962C8B-B14F-4D97-AF65-F5344CB8AC3E}">
        <p14:creationId xmlns:p14="http://schemas.microsoft.com/office/powerpoint/2010/main" val="209703315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Rectángulo 1"/>
          <p:cNvSpPr/>
          <p:nvPr/>
        </p:nvSpPr>
        <p:spPr>
          <a:xfrm>
            <a:off x="456527" y="2852936"/>
            <a:ext cx="8687473" cy="3158557"/>
          </a:xfrm>
          <a:prstGeom prst="rect">
            <a:avLst/>
          </a:prstGeom>
        </p:spPr>
        <p:txBody>
          <a:bodyPr wrap="square">
            <a:spAutoFit/>
          </a:bodyPr>
          <a:lstStyle/>
          <a:p>
            <a:pPr>
              <a:lnSpc>
                <a:spcPct val="107000"/>
              </a:lnSpc>
              <a:spcAft>
                <a:spcPts val="800"/>
              </a:spcAft>
            </a:pPr>
            <a:r>
              <a:rPr lang="es-CO" dirty="0">
                <a:solidFill>
                  <a:srgbClr val="00B0F0"/>
                </a:solidFill>
                <a:latin typeface="Calibri" panose="020F0502020204030204" pitchFamily="34" charset="0"/>
                <a:ea typeface="Calibri" panose="020F0502020204030204" pitchFamily="34" charset="0"/>
                <a:cs typeface="Arial" panose="020B0604020202020204" pitchFamily="34" charset="0"/>
              </a:rPr>
              <a:t>1.2 Amenaza tecnológica:</a:t>
            </a:r>
          </a:p>
          <a:p>
            <a:pPr>
              <a:lnSpc>
                <a:spcPct val="107000"/>
              </a:lnSpc>
              <a:spcAft>
                <a:spcPts val="800"/>
              </a:spcAft>
            </a:pPr>
            <a:r>
              <a:rPr lang="es-CO" dirty="0">
                <a:solidFill>
                  <a:srgbClr val="00B0F0"/>
                </a:solidFill>
                <a:latin typeface="Calibri" panose="020F0502020204030204" pitchFamily="34" charset="0"/>
                <a:ea typeface="Calibri" panose="020F0502020204030204" pitchFamily="34" charset="0"/>
                <a:cs typeface="Arial" panose="020B0604020202020204" pitchFamily="34" charset="0"/>
              </a:rPr>
              <a:t>Las amenazas se identifican por la presencia de un agente que pone en peligro al hombre, sus obras y su medio ambiente, dada la posibilidad que se generen accidentes tecnológicos. Partiendo de esta definición queda claro que la evaluación de la amenaza tecnológica no depende solamente de la presencia de un agente determinado, si no que contempla otras variables como: Historial de eventos en la zona o en la fuente de riesgo, condiciones de seguridad en que funciona el sistema que posee la amenaza, grado de interacción de la amenaza con los sistemas amenazados. La amenaza en sí no está determinada por el desarrollo tecnológico o el uso de sustancias químicas, si no más bien por la forma en que el hombre interactúa con los diferentes agentes de amenaza.</a:t>
            </a:r>
            <a:endParaRPr lang="es-CO" dirty="0">
              <a:solidFill>
                <a:srgbClr val="00B0F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0413730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Rectángulo 1"/>
          <p:cNvSpPr/>
          <p:nvPr/>
        </p:nvSpPr>
        <p:spPr>
          <a:xfrm>
            <a:off x="323528" y="2420888"/>
            <a:ext cx="8687473" cy="2771015"/>
          </a:xfrm>
          <a:prstGeom prst="rect">
            <a:avLst/>
          </a:prstGeom>
        </p:spPr>
        <p:txBody>
          <a:bodyPr wrap="square">
            <a:spAutoFit/>
          </a:bodyPr>
          <a:lstStyle/>
          <a:p>
            <a:pPr>
              <a:lnSpc>
                <a:spcPct val="107000"/>
              </a:lnSpc>
              <a:spcAft>
                <a:spcPts val="800"/>
              </a:spcAft>
            </a:pPr>
            <a:r>
              <a:rPr lang="es-CO" dirty="0">
                <a:solidFill>
                  <a:srgbClr val="00B0F0"/>
                </a:solidFill>
                <a:latin typeface="Calibri" panose="020F0502020204030204" pitchFamily="34" charset="0"/>
                <a:ea typeface="Calibri" panose="020F0502020204030204" pitchFamily="34" charset="0"/>
                <a:cs typeface="Arial" panose="020B0604020202020204" pitchFamily="34" charset="0"/>
              </a:rPr>
              <a:t>Tipos de Agentes de Amenaza Tecnológica</a:t>
            </a:r>
          </a:p>
          <a:p>
            <a:pPr>
              <a:lnSpc>
                <a:spcPct val="107000"/>
              </a:lnSpc>
              <a:spcAft>
                <a:spcPts val="800"/>
              </a:spcAft>
            </a:pPr>
            <a:r>
              <a:rPr lang="es-CO" dirty="0">
                <a:solidFill>
                  <a:srgbClr val="00B0F0"/>
                </a:solidFill>
                <a:latin typeface="Calibri" panose="020F0502020204030204" pitchFamily="34" charset="0"/>
                <a:ea typeface="Calibri" panose="020F0502020204030204" pitchFamily="34" charset="0"/>
                <a:cs typeface="Arial" panose="020B0604020202020204" pitchFamily="34" charset="0"/>
              </a:rPr>
              <a:t> </a:t>
            </a:r>
          </a:p>
          <a:p>
            <a:pPr>
              <a:lnSpc>
                <a:spcPct val="107000"/>
              </a:lnSpc>
              <a:spcAft>
                <a:spcPts val="800"/>
              </a:spcAft>
            </a:pPr>
            <a:r>
              <a:rPr lang="es-CO" dirty="0">
                <a:solidFill>
                  <a:srgbClr val="00B0F0"/>
                </a:solidFill>
                <a:latin typeface="Calibri" panose="020F0502020204030204" pitchFamily="34" charset="0"/>
                <a:ea typeface="Calibri" panose="020F0502020204030204" pitchFamily="34" charset="0"/>
                <a:cs typeface="Arial" panose="020B0604020202020204" pitchFamily="34" charset="0"/>
              </a:rPr>
              <a:t>Tal y como se indicó anteriormente el proceso de evaluación de amenazas tecnológicas, depende de una serie de variables dentro de las que se incluye el tipo de agente, de modo tal que se pueden identificar amenazas por agentes:</a:t>
            </a:r>
          </a:p>
          <a:p>
            <a:pPr>
              <a:lnSpc>
                <a:spcPct val="107000"/>
              </a:lnSpc>
              <a:spcAft>
                <a:spcPts val="800"/>
              </a:spcAft>
            </a:pPr>
            <a:r>
              <a:rPr lang="es-CO" dirty="0">
                <a:solidFill>
                  <a:srgbClr val="00B0F0"/>
                </a:solidFill>
                <a:latin typeface="Calibri" panose="020F0502020204030204" pitchFamily="34" charset="0"/>
                <a:ea typeface="Calibri" panose="020F0502020204030204" pitchFamily="34" charset="0"/>
                <a:cs typeface="Arial" panose="020B0604020202020204" pitchFamily="34" charset="0"/>
              </a:rPr>
              <a:t>Químicos: Por la presencia de materiales y productos tóxicos o peligrosos, o bien equipos peligrosos cayo principio de funcionamiento esté basado en el uso de sustancias tóxicas o peligrosas. Comúnmente estas condiciones de amenaza se localizan en:</a:t>
            </a:r>
            <a:endParaRPr lang="es-CO" dirty="0">
              <a:solidFill>
                <a:srgbClr val="00B0F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46419631"/>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Rectángulo 1"/>
          <p:cNvSpPr/>
          <p:nvPr/>
        </p:nvSpPr>
        <p:spPr>
          <a:xfrm>
            <a:off x="539552" y="1772816"/>
            <a:ext cx="7920880" cy="4378250"/>
          </a:xfrm>
          <a:prstGeom prst="rect">
            <a:avLst/>
          </a:prstGeom>
        </p:spPr>
        <p:txBody>
          <a:bodyPr wrap="square">
            <a:spAutoFit/>
          </a:bodyPr>
          <a:lstStyle/>
          <a:p>
            <a:pPr>
              <a:lnSpc>
                <a:spcPct val="107000"/>
              </a:lnSpc>
              <a:spcAft>
                <a:spcPts val="800"/>
              </a:spcAft>
            </a:pPr>
            <a:r>
              <a:rPr lang="es-CO" b="1" dirty="0">
                <a:solidFill>
                  <a:srgbClr val="FFFF00"/>
                </a:solidFill>
                <a:latin typeface="Calibri" panose="020F0502020204030204" pitchFamily="34" charset="0"/>
                <a:ea typeface="Calibri" panose="020F0502020204030204" pitchFamily="34" charset="0"/>
                <a:cs typeface="Arial" panose="020B0604020202020204" pitchFamily="34" charset="0"/>
              </a:rPr>
              <a:t>- Bodegas y planteles de almacenamiento.</a:t>
            </a:r>
          </a:p>
          <a:p>
            <a:pPr>
              <a:lnSpc>
                <a:spcPct val="107000"/>
              </a:lnSpc>
              <a:spcAft>
                <a:spcPts val="800"/>
              </a:spcAft>
            </a:pPr>
            <a:r>
              <a:rPr lang="es-CO" b="1" dirty="0">
                <a:solidFill>
                  <a:srgbClr val="FFFF00"/>
                </a:solidFill>
                <a:latin typeface="Calibri" panose="020F0502020204030204" pitchFamily="34" charset="0"/>
                <a:ea typeface="Calibri" panose="020F0502020204030204" pitchFamily="34" charset="0"/>
                <a:cs typeface="Arial" panose="020B0604020202020204" pitchFamily="34" charset="0"/>
              </a:rPr>
              <a:t>- Procesos industriales complejos.</a:t>
            </a:r>
          </a:p>
          <a:p>
            <a:pPr>
              <a:lnSpc>
                <a:spcPct val="107000"/>
              </a:lnSpc>
              <a:spcAft>
                <a:spcPts val="800"/>
              </a:spcAft>
            </a:pPr>
            <a:r>
              <a:rPr lang="es-CO" b="1" dirty="0">
                <a:solidFill>
                  <a:srgbClr val="FFFF00"/>
                </a:solidFill>
                <a:latin typeface="Calibri" panose="020F0502020204030204" pitchFamily="34" charset="0"/>
                <a:ea typeface="Calibri" panose="020F0502020204030204" pitchFamily="34" charset="0"/>
                <a:cs typeface="Arial" panose="020B0604020202020204" pitchFamily="34" charset="0"/>
              </a:rPr>
              <a:t>- Centros hospitalarios.</a:t>
            </a:r>
          </a:p>
          <a:p>
            <a:pPr>
              <a:lnSpc>
                <a:spcPct val="107000"/>
              </a:lnSpc>
              <a:spcAft>
                <a:spcPts val="800"/>
              </a:spcAft>
            </a:pPr>
            <a:r>
              <a:rPr lang="es-CO" b="1" dirty="0">
                <a:solidFill>
                  <a:srgbClr val="FFFF00"/>
                </a:solidFill>
                <a:latin typeface="Calibri" panose="020F0502020204030204" pitchFamily="34" charset="0"/>
                <a:ea typeface="Calibri" panose="020F0502020204030204" pitchFamily="34" charset="0"/>
                <a:cs typeface="Arial" panose="020B0604020202020204" pitchFamily="34" charset="0"/>
              </a:rPr>
              <a:t>- Gasolineras.</a:t>
            </a:r>
          </a:p>
          <a:p>
            <a:pPr>
              <a:lnSpc>
                <a:spcPct val="107000"/>
              </a:lnSpc>
              <a:spcAft>
                <a:spcPts val="800"/>
              </a:spcAft>
            </a:pPr>
            <a:r>
              <a:rPr lang="es-CO" b="1" dirty="0">
                <a:solidFill>
                  <a:srgbClr val="FFFF00"/>
                </a:solidFill>
                <a:latin typeface="Calibri" panose="020F0502020204030204" pitchFamily="34" charset="0"/>
                <a:ea typeface="Calibri" panose="020F0502020204030204" pitchFamily="34" charset="0"/>
                <a:cs typeface="Arial" panose="020B0604020202020204" pitchFamily="34" charset="0"/>
              </a:rPr>
              <a:t>- Transporte de materiales peligrosos en vehículos.</a:t>
            </a:r>
          </a:p>
          <a:p>
            <a:pPr>
              <a:lnSpc>
                <a:spcPct val="107000"/>
              </a:lnSpc>
              <a:spcAft>
                <a:spcPts val="800"/>
              </a:spcAft>
            </a:pPr>
            <a:r>
              <a:rPr lang="es-CO" b="1" dirty="0">
                <a:solidFill>
                  <a:srgbClr val="FFFF00"/>
                </a:solidFill>
                <a:latin typeface="Calibri" panose="020F0502020204030204" pitchFamily="34" charset="0"/>
                <a:ea typeface="Calibri" panose="020F0502020204030204" pitchFamily="34" charset="0"/>
                <a:cs typeface="Arial" panose="020B0604020202020204" pitchFamily="34" charset="0"/>
              </a:rPr>
              <a:t>- Tuberías para trasiego de productos tóxicos o peligrosos.</a:t>
            </a:r>
          </a:p>
          <a:p>
            <a:pPr>
              <a:lnSpc>
                <a:spcPct val="107000"/>
              </a:lnSpc>
              <a:spcAft>
                <a:spcPts val="800"/>
              </a:spcAft>
            </a:pPr>
            <a:r>
              <a:rPr lang="es-CO" b="1" dirty="0">
                <a:solidFill>
                  <a:srgbClr val="FFFF00"/>
                </a:solidFill>
                <a:latin typeface="Calibri" panose="020F0502020204030204" pitchFamily="34" charset="0"/>
                <a:ea typeface="Calibri" panose="020F0502020204030204" pitchFamily="34" charset="0"/>
                <a:cs typeface="Arial" panose="020B0604020202020204" pitchFamily="34" charset="0"/>
              </a:rPr>
              <a:t>- Manipulación de gases comprimidos. (Oxígeno, acetileno, hidrógeno)</a:t>
            </a:r>
          </a:p>
          <a:p>
            <a:pPr>
              <a:lnSpc>
                <a:spcPct val="107000"/>
              </a:lnSpc>
              <a:spcAft>
                <a:spcPts val="800"/>
              </a:spcAft>
            </a:pPr>
            <a:r>
              <a:rPr lang="es-CO" b="1" dirty="0">
                <a:solidFill>
                  <a:srgbClr val="FFFF00"/>
                </a:solidFill>
                <a:latin typeface="Calibri" panose="020F0502020204030204" pitchFamily="34" charset="0"/>
                <a:ea typeface="Calibri" panose="020F0502020204030204" pitchFamily="34" charset="0"/>
                <a:cs typeface="Arial" panose="020B0604020202020204" pitchFamily="34" charset="0"/>
              </a:rPr>
              <a:t>- Manipulación de gases licuados. (Gas de cocina)</a:t>
            </a:r>
          </a:p>
          <a:p>
            <a:pPr>
              <a:lnSpc>
                <a:spcPct val="107000"/>
              </a:lnSpc>
              <a:spcAft>
                <a:spcPts val="800"/>
              </a:spcAft>
            </a:pPr>
            <a:r>
              <a:rPr lang="es-CO" b="1" dirty="0">
                <a:solidFill>
                  <a:srgbClr val="FFFF00"/>
                </a:solidFill>
                <a:latin typeface="Calibri" panose="020F0502020204030204" pitchFamily="34" charset="0"/>
                <a:ea typeface="Calibri" panose="020F0502020204030204" pitchFamily="34" charset="0"/>
                <a:cs typeface="Arial" panose="020B0604020202020204" pitchFamily="34" charset="0"/>
              </a:rPr>
              <a:t>- Laboratorios de análisis químico.</a:t>
            </a:r>
          </a:p>
          <a:p>
            <a:pPr>
              <a:lnSpc>
                <a:spcPct val="107000"/>
              </a:lnSpc>
              <a:spcAft>
                <a:spcPts val="800"/>
              </a:spcAft>
            </a:pPr>
            <a:r>
              <a:rPr lang="es-CO" b="1" dirty="0">
                <a:solidFill>
                  <a:srgbClr val="FFFF00"/>
                </a:solidFill>
                <a:latin typeface="Calibri" panose="020F0502020204030204" pitchFamily="34" charset="0"/>
                <a:ea typeface="Calibri" panose="020F0502020204030204" pitchFamily="34" charset="0"/>
                <a:cs typeface="Arial" panose="020B0604020202020204" pitchFamily="34" charset="0"/>
              </a:rPr>
              <a:t>- Fumigación en áreas agrícolas.</a:t>
            </a:r>
          </a:p>
          <a:p>
            <a:pPr>
              <a:lnSpc>
                <a:spcPct val="107000"/>
              </a:lnSpc>
              <a:spcAft>
                <a:spcPts val="800"/>
              </a:spcAft>
            </a:pPr>
            <a:r>
              <a:rPr lang="es-CO" b="1" dirty="0">
                <a:solidFill>
                  <a:srgbClr val="FFFF00"/>
                </a:solidFill>
                <a:latin typeface="Calibri" panose="020F0502020204030204" pitchFamily="34" charset="0"/>
                <a:ea typeface="Calibri" panose="020F0502020204030204" pitchFamily="34" charset="0"/>
                <a:cs typeface="Arial" panose="020B0604020202020204" pitchFamily="34" charset="0"/>
              </a:rPr>
              <a:t>- Sistemas de refrigeración. Otras fuentes específicas.</a:t>
            </a:r>
            <a:endParaRPr lang="es-CO" b="1" dirty="0">
              <a:solidFill>
                <a:srgbClr val="FFFF0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6539617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2">
                                            <p:txEl>
                                              <p:pRg st="0" end="0"/>
                                            </p:txEl>
                                          </p:spTgt>
                                        </p:tgtEl>
                                        <p:attrNameLst>
                                          <p:attrName>style.visibility</p:attrName>
                                        </p:attrNameLst>
                                      </p:cBhvr>
                                      <p:to>
                                        <p:strVal val="visible"/>
                                      </p:to>
                                    </p:set>
                                    <p:anim calcmode="lin" valueType="num">
                                      <p:cBhvr>
                                        <p:cTn id="31"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32"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33" dur="500"/>
                                        <p:tgtEl>
                                          <p:spTgt spid="2">
                                            <p:txEl>
                                              <p:pRg st="0" end="0"/>
                                            </p:txEl>
                                          </p:spTgt>
                                        </p:tgtEl>
                                      </p:cBhvr>
                                    </p:animEffect>
                                  </p:childTnLst>
                                </p:cTn>
                              </p:par>
                              <p:par>
                                <p:cTn id="34" presetID="53" presetClass="entr" presetSubtype="16" fill="hold" grpId="0" nodeType="withEffect">
                                  <p:stCondLst>
                                    <p:cond delay="0"/>
                                  </p:stCondLst>
                                  <p:childTnLst>
                                    <p:set>
                                      <p:cBhvr>
                                        <p:cTn id="35" dur="1" fill="hold">
                                          <p:stCondLst>
                                            <p:cond delay="0"/>
                                          </p:stCondLst>
                                        </p:cTn>
                                        <p:tgtEl>
                                          <p:spTgt spid="2">
                                            <p:txEl>
                                              <p:pRg st="1" end="1"/>
                                            </p:txEl>
                                          </p:spTgt>
                                        </p:tgtEl>
                                        <p:attrNameLst>
                                          <p:attrName>style.visibility</p:attrName>
                                        </p:attrNameLst>
                                      </p:cBhvr>
                                      <p:to>
                                        <p:strVal val="visible"/>
                                      </p:to>
                                    </p:set>
                                    <p:anim calcmode="lin" valueType="num">
                                      <p:cBhvr>
                                        <p:cTn id="36"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37"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38" dur="500"/>
                                        <p:tgtEl>
                                          <p:spTgt spid="2">
                                            <p:txEl>
                                              <p:pRg st="1" end="1"/>
                                            </p:txEl>
                                          </p:spTgt>
                                        </p:tgtEl>
                                      </p:cBhvr>
                                    </p:animEffect>
                                  </p:childTnLst>
                                </p:cTn>
                              </p:par>
                              <p:par>
                                <p:cTn id="39" presetID="53" presetClass="entr" presetSubtype="16" fill="hold" grpId="0" nodeType="withEffect">
                                  <p:stCondLst>
                                    <p:cond delay="0"/>
                                  </p:stCondLst>
                                  <p:childTnLst>
                                    <p:set>
                                      <p:cBhvr>
                                        <p:cTn id="40" dur="1" fill="hold">
                                          <p:stCondLst>
                                            <p:cond delay="0"/>
                                          </p:stCondLst>
                                        </p:cTn>
                                        <p:tgtEl>
                                          <p:spTgt spid="2">
                                            <p:txEl>
                                              <p:pRg st="2" end="2"/>
                                            </p:txEl>
                                          </p:spTgt>
                                        </p:tgtEl>
                                        <p:attrNameLst>
                                          <p:attrName>style.visibility</p:attrName>
                                        </p:attrNameLst>
                                      </p:cBhvr>
                                      <p:to>
                                        <p:strVal val="visible"/>
                                      </p:to>
                                    </p:set>
                                    <p:anim calcmode="lin" valueType="num">
                                      <p:cBhvr>
                                        <p:cTn id="41"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42"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43" dur="500"/>
                                        <p:tgtEl>
                                          <p:spTgt spid="2">
                                            <p:txEl>
                                              <p:pRg st="2" end="2"/>
                                            </p:txEl>
                                          </p:spTgt>
                                        </p:tgtEl>
                                      </p:cBhvr>
                                    </p:animEffect>
                                  </p:childTnLst>
                                </p:cTn>
                              </p:par>
                              <p:par>
                                <p:cTn id="44" presetID="53" presetClass="entr" presetSubtype="16" fill="hold" grpId="0" nodeType="withEffect">
                                  <p:stCondLst>
                                    <p:cond delay="0"/>
                                  </p:stCondLst>
                                  <p:childTnLst>
                                    <p:set>
                                      <p:cBhvr>
                                        <p:cTn id="45" dur="1" fill="hold">
                                          <p:stCondLst>
                                            <p:cond delay="0"/>
                                          </p:stCondLst>
                                        </p:cTn>
                                        <p:tgtEl>
                                          <p:spTgt spid="2">
                                            <p:txEl>
                                              <p:pRg st="3" end="3"/>
                                            </p:txEl>
                                          </p:spTgt>
                                        </p:tgtEl>
                                        <p:attrNameLst>
                                          <p:attrName>style.visibility</p:attrName>
                                        </p:attrNameLst>
                                      </p:cBhvr>
                                      <p:to>
                                        <p:strVal val="visible"/>
                                      </p:to>
                                    </p:set>
                                    <p:anim calcmode="lin" valueType="num">
                                      <p:cBhvr>
                                        <p:cTn id="46"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47"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48" dur="500"/>
                                        <p:tgtEl>
                                          <p:spTgt spid="2">
                                            <p:txEl>
                                              <p:pRg st="3" end="3"/>
                                            </p:txEl>
                                          </p:spTgt>
                                        </p:tgtEl>
                                      </p:cBhvr>
                                    </p:animEffect>
                                  </p:childTnLst>
                                </p:cTn>
                              </p:par>
                              <p:par>
                                <p:cTn id="49" presetID="53" presetClass="entr" presetSubtype="16" fill="hold" grpId="0" nodeType="withEffect">
                                  <p:stCondLst>
                                    <p:cond delay="0"/>
                                  </p:stCondLst>
                                  <p:childTnLst>
                                    <p:set>
                                      <p:cBhvr>
                                        <p:cTn id="50" dur="1" fill="hold">
                                          <p:stCondLst>
                                            <p:cond delay="0"/>
                                          </p:stCondLst>
                                        </p:cTn>
                                        <p:tgtEl>
                                          <p:spTgt spid="2">
                                            <p:txEl>
                                              <p:pRg st="4" end="4"/>
                                            </p:txEl>
                                          </p:spTgt>
                                        </p:tgtEl>
                                        <p:attrNameLst>
                                          <p:attrName>style.visibility</p:attrName>
                                        </p:attrNameLst>
                                      </p:cBhvr>
                                      <p:to>
                                        <p:strVal val="visible"/>
                                      </p:to>
                                    </p:set>
                                    <p:anim calcmode="lin" valueType="num">
                                      <p:cBhvr>
                                        <p:cTn id="51"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52"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53" dur="500"/>
                                        <p:tgtEl>
                                          <p:spTgt spid="2">
                                            <p:txEl>
                                              <p:pRg st="4" end="4"/>
                                            </p:txEl>
                                          </p:spTgt>
                                        </p:tgtEl>
                                      </p:cBhvr>
                                    </p:animEffect>
                                  </p:childTnLst>
                                </p:cTn>
                              </p:par>
                              <p:par>
                                <p:cTn id="54" presetID="53" presetClass="entr" presetSubtype="16" fill="hold" grpId="0" nodeType="withEffect">
                                  <p:stCondLst>
                                    <p:cond delay="0"/>
                                  </p:stCondLst>
                                  <p:childTnLst>
                                    <p:set>
                                      <p:cBhvr>
                                        <p:cTn id="55" dur="1" fill="hold">
                                          <p:stCondLst>
                                            <p:cond delay="0"/>
                                          </p:stCondLst>
                                        </p:cTn>
                                        <p:tgtEl>
                                          <p:spTgt spid="2">
                                            <p:txEl>
                                              <p:pRg st="5" end="5"/>
                                            </p:txEl>
                                          </p:spTgt>
                                        </p:tgtEl>
                                        <p:attrNameLst>
                                          <p:attrName>style.visibility</p:attrName>
                                        </p:attrNameLst>
                                      </p:cBhvr>
                                      <p:to>
                                        <p:strVal val="visible"/>
                                      </p:to>
                                    </p:set>
                                    <p:anim calcmode="lin" valueType="num">
                                      <p:cBhvr>
                                        <p:cTn id="56"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57"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58" dur="500"/>
                                        <p:tgtEl>
                                          <p:spTgt spid="2">
                                            <p:txEl>
                                              <p:pRg st="5" end="5"/>
                                            </p:txEl>
                                          </p:spTgt>
                                        </p:tgtEl>
                                      </p:cBhvr>
                                    </p:animEffect>
                                  </p:childTnLst>
                                </p:cTn>
                              </p:par>
                              <p:par>
                                <p:cTn id="59" presetID="53" presetClass="entr" presetSubtype="16" fill="hold" grpId="0" nodeType="withEffect">
                                  <p:stCondLst>
                                    <p:cond delay="0"/>
                                  </p:stCondLst>
                                  <p:childTnLst>
                                    <p:set>
                                      <p:cBhvr>
                                        <p:cTn id="60" dur="1" fill="hold">
                                          <p:stCondLst>
                                            <p:cond delay="0"/>
                                          </p:stCondLst>
                                        </p:cTn>
                                        <p:tgtEl>
                                          <p:spTgt spid="2">
                                            <p:txEl>
                                              <p:pRg st="6" end="6"/>
                                            </p:txEl>
                                          </p:spTgt>
                                        </p:tgtEl>
                                        <p:attrNameLst>
                                          <p:attrName>style.visibility</p:attrName>
                                        </p:attrNameLst>
                                      </p:cBhvr>
                                      <p:to>
                                        <p:strVal val="visible"/>
                                      </p:to>
                                    </p:set>
                                    <p:anim calcmode="lin" valueType="num">
                                      <p:cBhvr>
                                        <p:cTn id="61"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62"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63" dur="500"/>
                                        <p:tgtEl>
                                          <p:spTgt spid="2">
                                            <p:txEl>
                                              <p:pRg st="6" end="6"/>
                                            </p:txEl>
                                          </p:spTgt>
                                        </p:tgtEl>
                                      </p:cBhvr>
                                    </p:animEffect>
                                  </p:childTnLst>
                                </p:cTn>
                              </p:par>
                              <p:par>
                                <p:cTn id="64" presetID="53" presetClass="entr" presetSubtype="16" fill="hold" grpId="0" nodeType="withEffect">
                                  <p:stCondLst>
                                    <p:cond delay="0"/>
                                  </p:stCondLst>
                                  <p:childTnLst>
                                    <p:set>
                                      <p:cBhvr>
                                        <p:cTn id="65" dur="1" fill="hold">
                                          <p:stCondLst>
                                            <p:cond delay="0"/>
                                          </p:stCondLst>
                                        </p:cTn>
                                        <p:tgtEl>
                                          <p:spTgt spid="2">
                                            <p:txEl>
                                              <p:pRg st="7" end="7"/>
                                            </p:txEl>
                                          </p:spTgt>
                                        </p:tgtEl>
                                        <p:attrNameLst>
                                          <p:attrName>style.visibility</p:attrName>
                                        </p:attrNameLst>
                                      </p:cBhvr>
                                      <p:to>
                                        <p:strVal val="visible"/>
                                      </p:to>
                                    </p:set>
                                    <p:anim calcmode="lin" valueType="num">
                                      <p:cBhvr>
                                        <p:cTn id="66"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67" dur="50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68" dur="500"/>
                                        <p:tgtEl>
                                          <p:spTgt spid="2">
                                            <p:txEl>
                                              <p:pRg st="7" end="7"/>
                                            </p:txEl>
                                          </p:spTgt>
                                        </p:tgtEl>
                                      </p:cBhvr>
                                    </p:animEffect>
                                  </p:childTnLst>
                                </p:cTn>
                              </p:par>
                              <p:par>
                                <p:cTn id="69" presetID="53" presetClass="entr" presetSubtype="16" fill="hold" grpId="0" nodeType="withEffect">
                                  <p:stCondLst>
                                    <p:cond delay="0"/>
                                  </p:stCondLst>
                                  <p:childTnLst>
                                    <p:set>
                                      <p:cBhvr>
                                        <p:cTn id="70" dur="1" fill="hold">
                                          <p:stCondLst>
                                            <p:cond delay="0"/>
                                          </p:stCondLst>
                                        </p:cTn>
                                        <p:tgtEl>
                                          <p:spTgt spid="2">
                                            <p:txEl>
                                              <p:pRg st="8" end="8"/>
                                            </p:txEl>
                                          </p:spTgt>
                                        </p:tgtEl>
                                        <p:attrNameLst>
                                          <p:attrName>style.visibility</p:attrName>
                                        </p:attrNameLst>
                                      </p:cBhvr>
                                      <p:to>
                                        <p:strVal val="visible"/>
                                      </p:to>
                                    </p:set>
                                    <p:anim calcmode="lin" valueType="num">
                                      <p:cBhvr>
                                        <p:cTn id="71" dur="500" fill="hold"/>
                                        <p:tgtEl>
                                          <p:spTgt spid="2">
                                            <p:txEl>
                                              <p:pRg st="8" end="8"/>
                                            </p:txEl>
                                          </p:spTgt>
                                        </p:tgtEl>
                                        <p:attrNameLst>
                                          <p:attrName>ppt_w</p:attrName>
                                        </p:attrNameLst>
                                      </p:cBhvr>
                                      <p:tavLst>
                                        <p:tav tm="0">
                                          <p:val>
                                            <p:fltVal val="0"/>
                                          </p:val>
                                        </p:tav>
                                        <p:tav tm="100000">
                                          <p:val>
                                            <p:strVal val="#ppt_w"/>
                                          </p:val>
                                        </p:tav>
                                      </p:tavLst>
                                    </p:anim>
                                    <p:anim calcmode="lin" valueType="num">
                                      <p:cBhvr>
                                        <p:cTn id="72" dur="500" fill="hold"/>
                                        <p:tgtEl>
                                          <p:spTgt spid="2">
                                            <p:txEl>
                                              <p:pRg st="8" end="8"/>
                                            </p:txEl>
                                          </p:spTgt>
                                        </p:tgtEl>
                                        <p:attrNameLst>
                                          <p:attrName>ppt_h</p:attrName>
                                        </p:attrNameLst>
                                      </p:cBhvr>
                                      <p:tavLst>
                                        <p:tav tm="0">
                                          <p:val>
                                            <p:fltVal val="0"/>
                                          </p:val>
                                        </p:tav>
                                        <p:tav tm="100000">
                                          <p:val>
                                            <p:strVal val="#ppt_h"/>
                                          </p:val>
                                        </p:tav>
                                      </p:tavLst>
                                    </p:anim>
                                    <p:animEffect transition="in" filter="fade">
                                      <p:cBhvr>
                                        <p:cTn id="73" dur="500"/>
                                        <p:tgtEl>
                                          <p:spTgt spid="2">
                                            <p:txEl>
                                              <p:pRg st="8" end="8"/>
                                            </p:txEl>
                                          </p:spTgt>
                                        </p:tgtEl>
                                      </p:cBhvr>
                                    </p:animEffect>
                                  </p:childTnLst>
                                </p:cTn>
                              </p:par>
                              <p:par>
                                <p:cTn id="74" presetID="53" presetClass="entr" presetSubtype="16" fill="hold" grpId="0" nodeType="withEffect">
                                  <p:stCondLst>
                                    <p:cond delay="0"/>
                                  </p:stCondLst>
                                  <p:childTnLst>
                                    <p:set>
                                      <p:cBhvr>
                                        <p:cTn id="75" dur="1" fill="hold">
                                          <p:stCondLst>
                                            <p:cond delay="0"/>
                                          </p:stCondLst>
                                        </p:cTn>
                                        <p:tgtEl>
                                          <p:spTgt spid="2">
                                            <p:txEl>
                                              <p:pRg st="9" end="9"/>
                                            </p:txEl>
                                          </p:spTgt>
                                        </p:tgtEl>
                                        <p:attrNameLst>
                                          <p:attrName>style.visibility</p:attrName>
                                        </p:attrNameLst>
                                      </p:cBhvr>
                                      <p:to>
                                        <p:strVal val="visible"/>
                                      </p:to>
                                    </p:set>
                                    <p:anim calcmode="lin" valueType="num">
                                      <p:cBhvr>
                                        <p:cTn id="76" dur="500" fill="hold"/>
                                        <p:tgtEl>
                                          <p:spTgt spid="2">
                                            <p:txEl>
                                              <p:pRg st="9" end="9"/>
                                            </p:txEl>
                                          </p:spTgt>
                                        </p:tgtEl>
                                        <p:attrNameLst>
                                          <p:attrName>ppt_w</p:attrName>
                                        </p:attrNameLst>
                                      </p:cBhvr>
                                      <p:tavLst>
                                        <p:tav tm="0">
                                          <p:val>
                                            <p:fltVal val="0"/>
                                          </p:val>
                                        </p:tav>
                                        <p:tav tm="100000">
                                          <p:val>
                                            <p:strVal val="#ppt_w"/>
                                          </p:val>
                                        </p:tav>
                                      </p:tavLst>
                                    </p:anim>
                                    <p:anim calcmode="lin" valueType="num">
                                      <p:cBhvr>
                                        <p:cTn id="77" dur="500" fill="hold"/>
                                        <p:tgtEl>
                                          <p:spTgt spid="2">
                                            <p:txEl>
                                              <p:pRg st="9" end="9"/>
                                            </p:txEl>
                                          </p:spTgt>
                                        </p:tgtEl>
                                        <p:attrNameLst>
                                          <p:attrName>ppt_h</p:attrName>
                                        </p:attrNameLst>
                                      </p:cBhvr>
                                      <p:tavLst>
                                        <p:tav tm="0">
                                          <p:val>
                                            <p:fltVal val="0"/>
                                          </p:val>
                                        </p:tav>
                                        <p:tav tm="100000">
                                          <p:val>
                                            <p:strVal val="#ppt_h"/>
                                          </p:val>
                                        </p:tav>
                                      </p:tavLst>
                                    </p:anim>
                                    <p:animEffect transition="in" filter="fade">
                                      <p:cBhvr>
                                        <p:cTn id="78" dur="500"/>
                                        <p:tgtEl>
                                          <p:spTgt spid="2">
                                            <p:txEl>
                                              <p:pRg st="9" end="9"/>
                                            </p:txEl>
                                          </p:spTgt>
                                        </p:tgtEl>
                                      </p:cBhvr>
                                    </p:animEffect>
                                  </p:childTnLst>
                                </p:cTn>
                              </p:par>
                              <p:par>
                                <p:cTn id="79" presetID="53" presetClass="entr" presetSubtype="16" fill="hold" grpId="0" nodeType="withEffect">
                                  <p:stCondLst>
                                    <p:cond delay="0"/>
                                  </p:stCondLst>
                                  <p:childTnLst>
                                    <p:set>
                                      <p:cBhvr>
                                        <p:cTn id="80" dur="1" fill="hold">
                                          <p:stCondLst>
                                            <p:cond delay="0"/>
                                          </p:stCondLst>
                                        </p:cTn>
                                        <p:tgtEl>
                                          <p:spTgt spid="2">
                                            <p:txEl>
                                              <p:pRg st="10" end="10"/>
                                            </p:txEl>
                                          </p:spTgt>
                                        </p:tgtEl>
                                        <p:attrNameLst>
                                          <p:attrName>style.visibility</p:attrName>
                                        </p:attrNameLst>
                                      </p:cBhvr>
                                      <p:to>
                                        <p:strVal val="visible"/>
                                      </p:to>
                                    </p:set>
                                    <p:anim calcmode="lin" valueType="num">
                                      <p:cBhvr>
                                        <p:cTn id="81" dur="500" fill="hold"/>
                                        <p:tgtEl>
                                          <p:spTgt spid="2">
                                            <p:txEl>
                                              <p:pRg st="10" end="10"/>
                                            </p:txEl>
                                          </p:spTgt>
                                        </p:tgtEl>
                                        <p:attrNameLst>
                                          <p:attrName>ppt_w</p:attrName>
                                        </p:attrNameLst>
                                      </p:cBhvr>
                                      <p:tavLst>
                                        <p:tav tm="0">
                                          <p:val>
                                            <p:fltVal val="0"/>
                                          </p:val>
                                        </p:tav>
                                        <p:tav tm="100000">
                                          <p:val>
                                            <p:strVal val="#ppt_w"/>
                                          </p:val>
                                        </p:tav>
                                      </p:tavLst>
                                    </p:anim>
                                    <p:anim calcmode="lin" valueType="num">
                                      <p:cBhvr>
                                        <p:cTn id="82" dur="500" fill="hold"/>
                                        <p:tgtEl>
                                          <p:spTgt spid="2">
                                            <p:txEl>
                                              <p:pRg st="10" end="10"/>
                                            </p:txEl>
                                          </p:spTgt>
                                        </p:tgtEl>
                                        <p:attrNameLst>
                                          <p:attrName>ppt_h</p:attrName>
                                        </p:attrNameLst>
                                      </p:cBhvr>
                                      <p:tavLst>
                                        <p:tav tm="0">
                                          <p:val>
                                            <p:fltVal val="0"/>
                                          </p:val>
                                        </p:tav>
                                        <p:tav tm="100000">
                                          <p:val>
                                            <p:strVal val="#ppt_h"/>
                                          </p:val>
                                        </p:tav>
                                      </p:tavLst>
                                    </p:anim>
                                    <p:animEffect transition="in" filter="fade">
                                      <p:cBhvr>
                                        <p:cTn id="83"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Rectángulo 1"/>
          <p:cNvSpPr/>
          <p:nvPr/>
        </p:nvSpPr>
        <p:spPr>
          <a:xfrm>
            <a:off x="107504" y="1484784"/>
            <a:ext cx="9036496" cy="4884479"/>
          </a:xfrm>
          <a:prstGeom prst="rect">
            <a:avLst/>
          </a:prstGeom>
        </p:spPr>
        <p:txBody>
          <a:bodyPr wrap="square">
            <a:spAutoFit/>
          </a:bodyPr>
          <a:lstStyle/>
          <a:p>
            <a:pPr>
              <a:lnSpc>
                <a:spcPct val="107000"/>
              </a:lnSpc>
              <a:spcAft>
                <a:spcPts val="800"/>
              </a:spcAft>
            </a:pPr>
            <a:r>
              <a:rPr lang="es-CO" sz="1400" b="1" dirty="0">
                <a:solidFill>
                  <a:srgbClr val="FFFF00"/>
                </a:solidFill>
                <a:latin typeface="Helvetica" panose="020B0604020202020204" pitchFamily="34" charset="0"/>
                <a:ea typeface="Times New Roman" panose="02020603050405020304" pitchFamily="18" charset="0"/>
                <a:cs typeface="Arial" panose="020B0604020202020204" pitchFamily="34" charset="0"/>
              </a:rPr>
              <a:t>Vulnerabilidad:</a:t>
            </a:r>
            <a:endParaRPr lang="es-CO" sz="1400" dirty="0">
              <a:solidFill>
                <a:srgbClr val="FFFF00"/>
              </a:solidFill>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s-CO" sz="1400" dirty="0">
                <a:solidFill>
                  <a:srgbClr val="FFFF00"/>
                </a:solidFill>
                <a:latin typeface="Times New Roman" panose="02020603050405020304" pitchFamily="18" charset="0"/>
                <a:ea typeface="Times New Roman" panose="02020603050405020304" pitchFamily="18" charset="0"/>
                <a:cs typeface="Arial" panose="020B0604020202020204" pitchFamily="34" charset="0"/>
              </a:rPr>
              <a:t>Se define como el grado de exposición de un sistema a los efectos de la amenaza y está determinada por la insuficiencia que tenga ese sistema, un sujeto o una comunidad, para hacer frente al cambio que produce un accidente tecnológico. Ello se identifica por la forma en que las ciudades o las comunidades se han organizado para enfrentar un evento destructivo y no tanto por el evento en sí.</a:t>
            </a:r>
            <a:endParaRPr lang="es-CO" sz="1400" dirty="0">
              <a:solidFill>
                <a:srgbClr val="FFFF00"/>
              </a:solidFill>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s-CO" sz="1400" dirty="0">
                <a:solidFill>
                  <a:srgbClr val="FFFF00"/>
                </a:solidFill>
                <a:latin typeface="Calibri" panose="020F0502020204030204" pitchFamily="34" charset="0"/>
                <a:ea typeface="Calibri" panose="020F0502020204030204" pitchFamily="34" charset="0"/>
                <a:cs typeface="Arial" panose="020B0604020202020204" pitchFamily="34" charset="0"/>
              </a:rPr>
              <a:t>1.6 Características de las emergencias y desastres tecnológicas:</a:t>
            </a:r>
          </a:p>
          <a:p>
            <a:pPr>
              <a:lnSpc>
                <a:spcPct val="107000"/>
              </a:lnSpc>
              <a:spcAft>
                <a:spcPts val="800"/>
              </a:spcAft>
            </a:pPr>
            <a:r>
              <a:rPr lang="es-CO" sz="1400" dirty="0">
                <a:solidFill>
                  <a:srgbClr val="FFFF00"/>
                </a:solidFill>
                <a:latin typeface="Calibri" panose="020F0502020204030204" pitchFamily="34" charset="0"/>
                <a:ea typeface="Calibri" panose="020F0502020204030204" pitchFamily="34" charset="0"/>
                <a:cs typeface="Arial" panose="020B0604020202020204" pitchFamily="34" charset="0"/>
              </a:rPr>
              <a:t>- Riesgo por Incendio o explosión. Presente sobre todo en plantas industriales y áreas de almacenamiento.</a:t>
            </a:r>
          </a:p>
          <a:p>
            <a:pPr>
              <a:lnSpc>
                <a:spcPct val="107000"/>
              </a:lnSpc>
              <a:spcAft>
                <a:spcPts val="800"/>
              </a:spcAft>
            </a:pPr>
            <a:r>
              <a:rPr lang="es-CO" sz="1400" dirty="0">
                <a:solidFill>
                  <a:srgbClr val="FFFF00"/>
                </a:solidFill>
                <a:latin typeface="Calibri" panose="020F0502020204030204" pitchFamily="34" charset="0"/>
                <a:ea typeface="Calibri" panose="020F0502020204030204" pitchFamily="34" charset="0"/>
                <a:cs typeface="Arial" panose="020B0604020202020204" pitchFamily="34" charset="0"/>
              </a:rPr>
              <a:t>- Riesgo por escapes o derrames. Más común en plantas industriales y transporte de materiales peligrosos (sea por medio de tubería o por medio de vehículos automotores).</a:t>
            </a:r>
          </a:p>
          <a:p>
            <a:pPr>
              <a:lnSpc>
                <a:spcPct val="107000"/>
              </a:lnSpc>
              <a:spcAft>
                <a:spcPts val="800"/>
              </a:spcAft>
            </a:pPr>
            <a:r>
              <a:rPr lang="es-CO" sz="1400" dirty="0">
                <a:solidFill>
                  <a:srgbClr val="FFFF00"/>
                </a:solidFill>
                <a:latin typeface="Calibri" panose="020F0502020204030204" pitchFamily="34" charset="0"/>
                <a:ea typeface="Calibri" panose="020F0502020204030204" pitchFamily="34" charset="0"/>
                <a:cs typeface="Arial" panose="020B0604020202020204" pitchFamily="34" charset="0"/>
              </a:rPr>
              <a:t>- Riesgo de intoxicación y exposición a radiaciones ionizantes. En procesos industriales y manejo inadecuado de desechos.</a:t>
            </a:r>
          </a:p>
          <a:p>
            <a:pPr>
              <a:lnSpc>
                <a:spcPct val="107000"/>
              </a:lnSpc>
              <a:spcAft>
                <a:spcPts val="800"/>
              </a:spcAft>
            </a:pPr>
            <a:r>
              <a:rPr lang="es-CO" sz="1400" dirty="0">
                <a:solidFill>
                  <a:srgbClr val="FFFF00"/>
                </a:solidFill>
                <a:latin typeface="Calibri" panose="020F0502020204030204" pitchFamily="34" charset="0"/>
                <a:ea typeface="Calibri" panose="020F0502020204030204" pitchFamily="34" charset="0"/>
                <a:cs typeface="Arial" panose="020B0604020202020204" pitchFamily="34" charset="0"/>
              </a:rPr>
              <a:t>1.6 Características de las emergencias y desastres tecnológicas:</a:t>
            </a:r>
          </a:p>
          <a:p>
            <a:pPr>
              <a:lnSpc>
                <a:spcPct val="107000"/>
              </a:lnSpc>
              <a:spcAft>
                <a:spcPts val="800"/>
              </a:spcAft>
            </a:pPr>
            <a:r>
              <a:rPr lang="es-CO" sz="1400" dirty="0">
                <a:solidFill>
                  <a:srgbClr val="FFFF00"/>
                </a:solidFill>
                <a:latin typeface="Calibri" panose="020F0502020204030204" pitchFamily="34" charset="0"/>
                <a:ea typeface="Calibri" panose="020F0502020204030204" pitchFamily="34" charset="0"/>
                <a:cs typeface="Arial" panose="020B0604020202020204" pitchFamily="34" charset="0"/>
              </a:rPr>
              <a:t>Las situaciones de emergencia y desastre tecnológico, poseen características muy particulares, dentro de las que se mencionan:</a:t>
            </a:r>
          </a:p>
          <a:p>
            <a:pPr>
              <a:lnSpc>
                <a:spcPct val="107000"/>
              </a:lnSpc>
              <a:spcAft>
                <a:spcPts val="800"/>
              </a:spcAft>
            </a:pPr>
            <a:r>
              <a:rPr lang="es-CO" sz="1400" dirty="0">
                <a:solidFill>
                  <a:srgbClr val="FFFF00"/>
                </a:solidFill>
                <a:latin typeface="Calibri" panose="020F0502020204030204" pitchFamily="34" charset="0"/>
                <a:ea typeface="Calibri" panose="020F0502020204030204" pitchFamily="34" charset="0"/>
                <a:cs typeface="Arial" panose="020B0604020202020204" pitchFamily="34" charset="0"/>
              </a:rPr>
              <a:t>- Son Previsibles y Prevenibles: La identificación temprana de actos inseguros, condiciones inseguras, mal mantenimiento, procesos riesgosos, etc., permite prever y evitar la ocurrencia de un accidente, que podría causar grandes consecuencias. La realización de auditorías de seguridad y la implementación de programas adecuados de prevención de riesgos en el trabajo, posibilita la eliminación de la mayoría de las condiciones de amenaza tecnológica</a:t>
            </a:r>
            <a:r>
              <a:rPr lang="es-CO" dirty="0">
                <a:latin typeface="Calibri" panose="020F0502020204030204" pitchFamily="34" charset="0"/>
                <a:ea typeface="Calibri" panose="020F0502020204030204" pitchFamily="34" charset="0"/>
                <a:cs typeface="Arial" panose="020B0604020202020204" pitchFamily="34" charset="0"/>
              </a:rPr>
              <a:t>.</a:t>
            </a:r>
            <a:endParaRPr lang="es-CO"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77453480"/>
      </p:ext>
    </p:extLst>
  </p:cSld>
  <p:clrMapOvr>
    <a:masterClrMapping/>
  </p:clrMapOvr>
  <p:transition spd="slow">
    <p:randomBar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Rectángulo 1"/>
          <p:cNvSpPr/>
          <p:nvPr/>
        </p:nvSpPr>
        <p:spPr>
          <a:xfrm>
            <a:off x="118521" y="2276872"/>
            <a:ext cx="8892480" cy="1574149"/>
          </a:xfrm>
          <a:prstGeom prst="rect">
            <a:avLst/>
          </a:prstGeom>
        </p:spPr>
        <p:txBody>
          <a:bodyPr wrap="square">
            <a:spAutoFit/>
          </a:bodyPr>
          <a:lstStyle/>
          <a:p>
            <a:pPr>
              <a:lnSpc>
                <a:spcPct val="107000"/>
              </a:lnSpc>
              <a:spcAft>
                <a:spcPts val="800"/>
              </a:spcAft>
            </a:pPr>
            <a:r>
              <a:rPr lang="es-CO" dirty="0">
                <a:solidFill>
                  <a:srgbClr val="00FF00"/>
                </a:solidFill>
                <a:latin typeface="Calibri" panose="020F0502020204030204" pitchFamily="34" charset="0"/>
                <a:ea typeface="Calibri" panose="020F0502020204030204" pitchFamily="34" charset="0"/>
                <a:cs typeface="Arial" panose="020B0604020202020204" pitchFamily="34" charset="0"/>
              </a:rPr>
              <a:t>Resulta Más Fácil Prevenirles que Mitigar sus Efectos: Gracias a la detección temprana de las condiciones de amenaza se pueden adoptar una serie de medidas para evitar que el evento ocurra. Debido al potencial lesivo de los agentes involucrados y el efecto destructivo que suelen presentar estos accidentes, las obras de mitigación resultan altamente costosas y poco efectivas.</a:t>
            </a:r>
            <a:endParaRPr lang="es-CO" dirty="0">
              <a:solidFill>
                <a:srgbClr val="00FF0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0319381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sp>
        <p:nvSpPr>
          <p:cNvPr id="9" name="TextBox 8"/>
          <p:cNvSpPr txBox="1"/>
          <p:nvPr/>
        </p:nvSpPr>
        <p:spPr>
          <a:xfrm>
            <a:off x="323528" y="1268760"/>
            <a:ext cx="8280920" cy="4680582"/>
          </a:xfrm>
          <a:prstGeom prst="rect">
            <a:avLst/>
          </a:prstGeom>
          <a:noFill/>
          <a:effectLst>
            <a:innerShdw blurRad="63500" dist="50800" dir="18900000">
              <a:prstClr val="black">
                <a:alpha val="50000"/>
              </a:prstClr>
            </a:innerShdw>
          </a:effectLst>
        </p:spPr>
        <p:txBody>
          <a:bodyPr wrap="square" lIns="0" tIns="0" rIns="0" bIns="0" rtlCol="0" anchor="ctr" anchorCtr="1">
            <a:noAutofit/>
          </a:bodyPr>
          <a:lstStyle/>
          <a:p>
            <a:pPr algn="ctr">
              <a:buNone/>
            </a:pPr>
            <a:r>
              <a:rPr lang="es-ES_tradnl" sz="4000" dirty="0" smtClean="0">
                <a:ln w="0"/>
                <a:solidFill>
                  <a:srgbClr val="FF0000"/>
                </a:solidFill>
                <a:effectLst>
                  <a:reflection blurRad="6350" stA="53000" endA="300" endPos="35500" dir="5400000" sy="-90000" algn="bl" rotWithShape="0"/>
                </a:effectLst>
                <a:latin typeface="Impact" pitchFamily="34" charset="0"/>
              </a:rPr>
              <a:t>IDENTIFICACIÓN DE</a:t>
            </a:r>
          </a:p>
          <a:p>
            <a:pPr algn="ctr">
              <a:buNone/>
            </a:pPr>
            <a:r>
              <a:rPr lang="es-ES_tradnl" sz="4000" dirty="0" smtClean="0">
                <a:ln w="0"/>
                <a:solidFill>
                  <a:srgbClr val="FF0000"/>
                </a:solidFill>
                <a:effectLst>
                  <a:reflection blurRad="6350" stA="53000" endA="300" endPos="35500" dir="5400000" sy="-90000" algn="bl" rotWithShape="0"/>
                </a:effectLst>
                <a:latin typeface="Impact" pitchFamily="34" charset="0"/>
              </a:rPr>
              <a:t> LOS PELIGROS</a:t>
            </a:r>
          </a:p>
          <a:p>
            <a:pPr algn="ctr">
              <a:buNone/>
            </a:pPr>
            <a:r>
              <a:rPr lang="es-ES_tradnl" sz="4000" dirty="0" smtClean="0">
                <a:ln w="0"/>
                <a:solidFill>
                  <a:srgbClr val="FF0000"/>
                </a:solidFill>
                <a:effectLst>
                  <a:reflection blurRad="6350" stA="53000" endA="300" endPos="35500" dir="5400000" sy="-90000" algn="bl" rotWithShape="0"/>
                </a:effectLst>
                <a:latin typeface="Impact" pitchFamily="34" charset="0"/>
              </a:rPr>
              <a:t> Y VALORACIÓN DE </a:t>
            </a:r>
          </a:p>
          <a:p>
            <a:pPr algn="ctr">
              <a:buNone/>
            </a:pPr>
            <a:r>
              <a:rPr lang="es-ES_tradnl" sz="4000" dirty="0" smtClean="0">
                <a:ln w="0"/>
                <a:solidFill>
                  <a:srgbClr val="FF0000"/>
                </a:solidFill>
                <a:effectLst>
                  <a:reflection blurRad="6350" stA="53000" endA="300" endPos="35500" dir="5400000" sy="-90000" algn="bl" rotWithShape="0"/>
                </a:effectLst>
                <a:latin typeface="Impact" pitchFamily="34" charset="0"/>
              </a:rPr>
              <a:t>LOS RIESGOS</a:t>
            </a:r>
          </a:p>
          <a:p>
            <a:pPr algn="ctr">
              <a:buNone/>
            </a:pPr>
            <a:r>
              <a:rPr lang="es-ES_tradnl" sz="4000" dirty="0" smtClean="0">
                <a:ln w="0"/>
                <a:solidFill>
                  <a:srgbClr val="FF0000"/>
                </a:solidFill>
                <a:effectLst>
                  <a:reflection blurRad="6350" stA="53000" endA="300" endPos="35500" dir="5400000" sy="-90000" algn="bl" rotWithShape="0"/>
                </a:effectLst>
                <a:latin typeface="Impact" pitchFamily="34" charset="0"/>
              </a:rPr>
              <a:t>POR</a:t>
            </a:r>
          </a:p>
          <a:p>
            <a:pPr algn="ctr">
              <a:buNone/>
            </a:pPr>
            <a:r>
              <a:rPr lang="es-ES_tradnl" sz="4000" dirty="0" smtClean="0">
                <a:ln w="0"/>
                <a:solidFill>
                  <a:srgbClr val="FF0000"/>
                </a:solidFill>
                <a:effectLst>
                  <a:reflection blurRad="6350" stA="53000" endA="300" endPos="35500" dir="5400000" sy="-90000" algn="bl" rotWithShape="0"/>
                </a:effectLst>
                <a:latin typeface="Impact" pitchFamily="34" charset="0"/>
              </a:rPr>
              <a:t>CONDICIONES DE SEGURIDAD</a:t>
            </a:r>
            <a:endParaRPr lang="es-ES_tradnl" sz="7550" kern="0" dirty="0">
              <a:ln w="0"/>
              <a:solidFill>
                <a:srgbClr val="FF0000"/>
              </a:solidFill>
              <a:effectLst>
                <a:reflection blurRad="6350" stA="53000" endA="300" endPos="35500" dir="5400000" sy="-90000" algn="bl" rotWithShape="0"/>
              </a:effectLst>
              <a:latin typeface="Impact" pitchFamily="34" charset="0"/>
            </a:endParaRPr>
          </a:p>
        </p:txBody>
      </p:sp>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65174"/>
            <a:ext cx="1584176" cy="957106"/>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05648"/>
            <a:ext cx="2134745" cy="936104"/>
          </a:xfrm>
          <a:prstGeom prst="rect">
            <a:avLst/>
          </a:prstGeom>
        </p:spPr>
      </p:pic>
    </p:spTree>
    <p:extLst>
      <p:ext uri="{BB962C8B-B14F-4D97-AF65-F5344CB8AC3E}">
        <p14:creationId xmlns:p14="http://schemas.microsoft.com/office/powerpoint/2010/main" val="353321121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down)">
                                      <p:cBhvr>
                                        <p:cTn id="7" dur="580">
                                          <p:stCondLst>
                                            <p:cond delay="0"/>
                                          </p:stCondLst>
                                        </p:cTn>
                                        <p:tgtEl>
                                          <p:spTgt spid="9">
                                            <p:txEl>
                                              <p:pRg st="0" end="0"/>
                                            </p:txEl>
                                          </p:spTgt>
                                        </p:tgtEl>
                                      </p:cBhvr>
                                    </p:animEffect>
                                    <p:anim calcmode="lin" valueType="num">
                                      <p:cBhvr>
                                        <p:cTn id="8" dur="1822" tmFilter="0,0; 0.14,0.36; 0.43,0.73; 0.71,0.91; 1.0,1.0">
                                          <p:stCondLst>
                                            <p:cond delay="0"/>
                                          </p:stCondLst>
                                        </p:cTn>
                                        <p:tgtEl>
                                          <p:spTgt spid="9">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xEl>
                                              <p:pRg st="0" end="0"/>
                                            </p:txEl>
                                          </p:spTgt>
                                        </p:tgtEl>
                                      </p:cBhvr>
                                      <p:to x="100000" y="60000"/>
                                    </p:animScale>
                                    <p:animScale>
                                      <p:cBhvr>
                                        <p:cTn id="14" dur="166" decel="50000">
                                          <p:stCondLst>
                                            <p:cond delay="676"/>
                                          </p:stCondLst>
                                        </p:cTn>
                                        <p:tgtEl>
                                          <p:spTgt spid="9">
                                            <p:txEl>
                                              <p:pRg st="0" end="0"/>
                                            </p:txEl>
                                          </p:spTgt>
                                        </p:tgtEl>
                                      </p:cBhvr>
                                      <p:to x="100000" y="100000"/>
                                    </p:animScale>
                                    <p:animScale>
                                      <p:cBhvr>
                                        <p:cTn id="15" dur="26">
                                          <p:stCondLst>
                                            <p:cond delay="1312"/>
                                          </p:stCondLst>
                                        </p:cTn>
                                        <p:tgtEl>
                                          <p:spTgt spid="9">
                                            <p:txEl>
                                              <p:pRg st="0" end="0"/>
                                            </p:txEl>
                                          </p:spTgt>
                                        </p:tgtEl>
                                      </p:cBhvr>
                                      <p:to x="100000" y="80000"/>
                                    </p:animScale>
                                    <p:animScale>
                                      <p:cBhvr>
                                        <p:cTn id="16" dur="166" decel="50000">
                                          <p:stCondLst>
                                            <p:cond delay="1338"/>
                                          </p:stCondLst>
                                        </p:cTn>
                                        <p:tgtEl>
                                          <p:spTgt spid="9">
                                            <p:txEl>
                                              <p:pRg st="0" end="0"/>
                                            </p:txEl>
                                          </p:spTgt>
                                        </p:tgtEl>
                                      </p:cBhvr>
                                      <p:to x="100000" y="100000"/>
                                    </p:animScale>
                                    <p:animScale>
                                      <p:cBhvr>
                                        <p:cTn id="17" dur="26">
                                          <p:stCondLst>
                                            <p:cond delay="1642"/>
                                          </p:stCondLst>
                                        </p:cTn>
                                        <p:tgtEl>
                                          <p:spTgt spid="9">
                                            <p:txEl>
                                              <p:pRg st="0" end="0"/>
                                            </p:txEl>
                                          </p:spTgt>
                                        </p:tgtEl>
                                      </p:cBhvr>
                                      <p:to x="100000" y="90000"/>
                                    </p:animScale>
                                    <p:animScale>
                                      <p:cBhvr>
                                        <p:cTn id="18" dur="166" decel="50000">
                                          <p:stCondLst>
                                            <p:cond delay="1668"/>
                                          </p:stCondLst>
                                        </p:cTn>
                                        <p:tgtEl>
                                          <p:spTgt spid="9">
                                            <p:txEl>
                                              <p:pRg st="0" end="0"/>
                                            </p:txEl>
                                          </p:spTgt>
                                        </p:tgtEl>
                                      </p:cBhvr>
                                      <p:to x="100000" y="100000"/>
                                    </p:animScale>
                                    <p:animScale>
                                      <p:cBhvr>
                                        <p:cTn id="19" dur="26">
                                          <p:stCondLst>
                                            <p:cond delay="1808"/>
                                          </p:stCondLst>
                                        </p:cTn>
                                        <p:tgtEl>
                                          <p:spTgt spid="9">
                                            <p:txEl>
                                              <p:pRg st="0" end="0"/>
                                            </p:txEl>
                                          </p:spTgt>
                                        </p:tgtEl>
                                      </p:cBhvr>
                                      <p:to x="100000" y="95000"/>
                                    </p:animScale>
                                    <p:animScale>
                                      <p:cBhvr>
                                        <p:cTn id="20" dur="166" decel="50000">
                                          <p:stCondLst>
                                            <p:cond delay="1834"/>
                                          </p:stCondLst>
                                        </p:cTn>
                                        <p:tgtEl>
                                          <p:spTgt spid="9">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Effect transition="in" filter="wipe(down)">
                                      <p:cBhvr>
                                        <p:cTn id="23" dur="580">
                                          <p:stCondLst>
                                            <p:cond delay="0"/>
                                          </p:stCondLst>
                                        </p:cTn>
                                        <p:tgtEl>
                                          <p:spTgt spid="9">
                                            <p:txEl>
                                              <p:pRg st="1" end="1"/>
                                            </p:txEl>
                                          </p:spTgt>
                                        </p:tgtEl>
                                      </p:cBhvr>
                                    </p:animEffect>
                                    <p:anim calcmode="lin" valueType="num">
                                      <p:cBhvr>
                                        <p:cTn id="24" dur="1822" tmFilter="0,0; 0.14,0.36; 0.43,0.73; 0.71,0.91; 1.0,1.0">
                                          <p:stCondLst>
                                            <p:cond delay="0"/>
                                          </p:stCondLst>
                                        </p:cTn>
                                        <p:tgtEl>
                                          <p:spTgt spid="9">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9">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9">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9">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9">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9">
                                            <p:txEl>
                                              <p:pRg st="1" end="1"/>
                                            </p:txEl>
                                          </p:spTgt>
                                        </p:tgtEl>
                                      </p:cBhvr>
                                      <p:to x="100000" y="60000"/>
                                    </p:animScale>
                                    <p:animScale>
                                      <p:cBhvr>
                                        <p:cTn id="30" dur="166" decel="50000">
                                          <p:stCondLst>
                                            <p:cond delay="676"/>
                                          </p:stCondLst>
                                        </p:cTn>
                                        <p:tgtEl>
                                          <p:spTgt spid="9">
                                            <p:txEl>
                                              <p:pRg st="1" end="1"/>
                                            </p:txEl>
                                          </p:spTgt>
                                        </p:tgtEl>
                                      </p:cBhvr>
                                      <p:to x="100000" y="100000"/>
                                    </p:animScale>
                                    <p:animScale>
                                      <p:cBhvr>
                                        <p:cTn id="31" dur="26">
                                          <p:stCondLst>
                                            <p:cond delay="1312"/>
                                          </p:stCondLst>
                                        </p:cTn>
                                        <p:tgtEl>
                                          <p:spTgt spid="9">
                                            <p:txEl>
                                              <p:pRg st="1" end="1"/>
                                            </p:txEl>
                                          </p:spTgt>
                                        </p:tgtEl>
                                      </p:cBhvr>
                                      <p:to x="100000" y="80000"/>
                                    </p:animScale>
                                    <p:animScale>
                                      <p:cBhvr>
                                        <p:cTn id="32" dur="166" decel="50000">
                                          <p:stCondLst>
                                            <p:cond delay="1338"/>
                                          </p:stCondLst>
                                        </p:cTn>
                                        <p:tgtEl>
                                          <p:spTgt spid="9">
                                            <p:txEl>
                                              <p:pRg st="1" end="1"/>
                                            </p:txEl>
                                          </p:spTgt>
                                        </p:tgtEl>
                                      </p:cBhvr>
                                      <p:to x="100000" y="100000"/>
                                    </p:animScale>
                                    <p:animScale>
                                      <p:cBhvr>
                                        <p:cTn id="33" dur="26">
                                          <p:stCondLst>
                                            <p:cond delay="1642"/>
                                          </p:stCondLst>
                                        </p:cTn>
                                        <p:tgtEl>
                                          <p:spTgt spid="9">
                                            <p:txEl>
                                              <p:pRg st="1" end="1"/>
                                            </p:txEl>
                                          </p:spTgt>
                                        </p:tgtEl>
                                      </p:cBhvr>
                                      <p:to x="100000" y="90000"/>
                                    </p:animScale>
                                    <p:animScale>
                                      <p:cBhvr>
                                        <p:cTn id="34" dur="166" decel="50000">
                                          <p:stCondLst>
                                            <p:cond delay="1668"/>
                                          </p:stCondLst>
                                        </p:cTn>
                                        <p:tgtEl>
                                          <p:spTgt spid="9">
                                            <p:txEl>
                                              <p:pRg st="1" end="1"/>
                                            </p:txEl>
                                          </p:spTgt>
                                        </p:tgtEl>
                                      </p:cBhvr>
                                      <p:to x="100000" y="100000"/>
                                    </p:animScale>
                                    <p:animScale>
                                      <p:cBhvr>
                                        <p:cTn id="35" dur="26">
                                          <p:stCondLst>
                                            <p:cond delay="1808"/>
                                          </p:stCondLst>
                                        </p:cTn>
                                        <p:tgtEl>
                                          <p:spTgt spid="9">
                                            <p:txEl>
                                              <p:pRg st="1" end="1"/>
                                            </p:txEl>
                                          </p:spTgt>
                                        </p:tgtEl>
                                      </p:cBhvr>
                                      <p:to x="100000" y="95000"/>
                                    </p:animScale>
                                    <p:animScale>
                                      <p:cBhvr>
                                        <p:cTn id="36" dur="166" decel="50000">
                                          <p:stCondLst>
                                            <p:cond delay="1834"/>
                                          </p:stCondLst>
                                        </p:cTn>
                                        <p:tgtEl>
                                          <p:spTgt spid="9">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9">
                                            <p:txEl>
                                              <p:pRg st="2" end="2"/>
                                            </p:txEl>
                                          </p:spTgt>
                                        </p:tgtEl>
                                        <p:attrNameLst>
                                          <p:attrName>style.visibility</p:attrName>
                                        </p:attrNameLst>
                                      </p:cBhvr>
                                      <p:to>
                                        <p:strVal val="visible"/>
                                      </p:to>
                                    </p:set>
                                    <p:animEffect transition="in" filter="wipe(down)">
                                      <p:cBhvr>
                                        <p:cTn id="39" dur="580">
                                          <p:stCondLst>
                                            <p:cond delay="0"/>
                                          </p:stCondLst>
                                        </p:cTn>
                                        <p:tgtEl>
                                          <p:spTgt spid="9">
                                            <p:txEl>
                                              <p:pRg st="2" end="2"/>
                                            </p:txEl>
                                          </p:spTgt>
                                        </p:tgtEl>
                                      </p:cBhvr>
                                    </p:animEffect>
                                    <p:anim calcmode="lin" valueType="num">
                                      <p:cBhvr>
                                        <p:cTn id="40" dur="1822" tmFilter="0,0; 0.14,0.36; 0.43,0.73; 0.71,0.91; 1.0,1.0">
                                          <p:stCondLst>
                                            <p:cond delay="0"/>
                                          </p:stCondLst>
                                        </p:cTn>
                                        <p:tgtEl>
                                          <p:spTgt spid="9">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9">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9">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9">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9">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9">
                                            <p:txEl>
                                              <p:pRg st="2" end="2"/>
                                            </p:txEl>
                                          </p:spTgt>
                                        </p:tgtEl>
                                      </p:cBhvr>
                                      <p:to x="100000" y="60000"/>
                                    </p:animScale>
                                    <p:animScale>
                                      <p:cBhvr>
                                        <p:cTn id="46" dur="166" decel="50000">
                                          <p:stCondLst>
                                            <p:cond delay="676"/>
                                          </p:stCondLst>
                                        </p:cTn>
                                        <p:tgtEl>
                                          <p:spTgt spid="9">
                                            <p:txEl>
                                              <p:pRg st="2" end="2"/>
                                            </p:txEl>
                                          </p:spTgt>
                                        </p:tgtEl>
                                      </p:cBhvr>
                                      <p:to x="100000" y="100000"/>
                                    </p:animScale>
                                    <p:animScale>
                                      <p:cBhvr>
                                        <p:cTn id="47" dur="26">
                                          <p:stCondLst>
                                            <p:cond delay="1312"/>
                                          </p:stCondLst>
                                        </p:cTn>
                                        <p:tgtEl>
                                          <p:spTgt spid="9">
                                            <p:txEl>
                                              <p:pRg st="2" end="2"/>
                                            </p:txEl>
                                          </p:spTgt>
                                        </p:tgtEl>
                                      </p:cBhvr>
                                      <p:to x="100000" y="80000"/>
                                    </p:animScale>
                                    <p:animScale>
                                      <p:cBhvr>
                                        <p:cTn id="48" dur="166" decel="50000">
                                          <p:stCondLst>
                                            <p:cond delay="1338"/>
                                          </p:stCondLst>
                                        </p:cTn>
                                        <p:tgtEl>
                                          <p:spTgt spid="9">
                                            <p:txEl>
                                              <p:pRg st="2" end="2"/>
                                            </p:txEl>
                                          </p:spTgt>
                                        </p:tgtEl>
                                      </p:cBhvr>
                                      <p:to x="100000" y="100000"/>
                                    </p:animScale>
                                    <p:animScale>
                                      <p:cBhvr>
                                        <p:cTn id="49" dur="26">
                                          <p:stCondLst>
                                            <p:cond delay="1642"/>
                                          </p:stCondLst>
                                        </p:cTn>
                                        <p:tgtEl>
                                          <p:spTgt spid="9">
                                            <p:txEl>
                                              <p:pRg st="2" end="2"/>
                                            </p:txEl>
                                          </p:spTgt>
                                        </p:tgtEl>
                                      </p:cBhvr>
                                      <p:to x="100000" y="90000"/>
                                    </p:animScale>
                                    <p:animScale>
                                      <p:cBhvr>
                                        <p:cTn id="50" dur="166" decel="50000">
                                          <p:stCondLst>
                                            <p:cond delay="1668"/>
                                          </p:stCondLst>
                                        </p:cTn>
                                        <p:tgtEl>
                                          <p:spTgt spid="9">
                                            <p:txEl>
                                              <p:pRg st="2" end="2"/>
                                            </p:txEl>
                                          </p:spTgt>
                                        </p:tgtEl>
                                      </p:cBhvr>
                                      <p:to x="100000" y="100000"/>
                                    </p:animScale>
                                    <p:animScale>
                                      <p:cBhvr>
                                        <p:cTn id="51" dur="26">
                                          <p:stCondLst>
                                            <p:cond delay="1808"/>
                                          </p:stCondLst>
                                        </p:cTn>
                                        <p:tgtEl>
                                          <p:spTgt spid="9">
                                            <p:txEl>
                                              <p:pRg st="2" end="2"/>
                                            </p:txEl>
                                          </p:spTgt>
                                        </p:tgtEl>
                                      </p:cBhvr>
                                      <p:to x="100000" y="95000"/>
                                    </p:animScale>
                                    <p:animScale>
                                      <p:cBhvr>
                                        <p:cTn id="52" dur="166" decel="50000">
                                          <p:stCondLst>
                                            <p:cond delay="1834"/>
                                          </p:stCondLst>
                                        </p:cTn>
                                        <p:tgtEl>
                                          <p:spTgt spid="9">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9">
                                            <p:txEl>
                                              <p:pRg st="3" end="3"/>
                                            </p:txEl>
                                          </p:spTgt>
                                        </p:tgtEl>
                                        <p:attrNameLst>
                                          <p:attrName>style.visibility</p:attrName>
                                        </p:attrNameLst>
                                      </p:cBhvr>
                                      <p:to>
                                        <p:strVal val="visible"/>
                                      </p:to>
                                    </p:set>
                                    <p:animEffect transition="in" filter="wipe(down)">
                                      <p:cBhvr>
                                        <p:cTn id="55" dur="580">
                                          <p:stCondLst>
                                            <p:cond delay="0"/>
                                          </p:stCondLst>
                                        </p:cTn>
                                        <p:tgtEl>
                                          <p:spTgt spid="9">
                                            <p:txEl>
                                              <p:pRg st="3" end="3"/>
                                            </p:txEl>
                                          </p:spTgt>
                                        </p:tgtEl>
                                      </p:cBhvr>
                                    </p:animEffect>
                                    <p:anim calcmode="lin" valueType="num">
                                      <p:cBhvr>
                                        <p:cTn id="56" dur="1822" tmFilter="0,0; 0.14,0.36; 0.43,0.73; 0.71,0.91; 1.0,1.0">
                                          <p:stCondLst>
                                            <p:cond delay="0"/>
                                          </p:stCondLst>
                                        </p:cTn>
                                        <p:tgtEl>
                                          <p:spTgt spid="9">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9">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9">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9">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9">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9">
                                            <p:txEl>
                                              <p:pRg st="3" end="3"/>
                                            </p:txEl>
                                          </p:spTgt>
                                        </p:tgtEl>
                                      </p:cBhvr>
                                      <p:to x="100000" y="60000"/>
                                    </p:animScale>
                                    <p:animScale>
                                      <p:cBhvr>
                                        <p:cTn id="62" dur="166" decel="50000">
                                          <p:stCondLst>
                                            <p:cond delay="676"/>
                                          </p:stCondLst>
                                        </p:cTn>
                                        <p:tgtEl>
                                          <p:spTgt spid="9">
                                            <p:txEl>
                                              <p:pRg st="3" end="3"/>
                                            </p:txEl>
                                          </p:spTgt>
                                        </p:tgtEl>
                                      </p:cBhvr>
                                      <p:to x="100000" y="100000"/>
                                    </p:animScale>
                                    <p:animScale>
                                      <p:cBhvr>
                                        <p:cTn id="63" dur="26">
                                          <p:stCondLst>
                                            <p:cond delay="1312"/>
                                          </p:stCondLst>
                                        </p:cTn>
                                        <p:tgtEl>
                                          <p:spTgt spid="9">
                                            <p:txEl>
                                              <p:pRg st="3" end="3"/>
                                            </p:txEl>
                                          </p:spTgt>
                                        </p:tgtEl>
                                      </p:cBhvr>
                                      <p:to x="100000" y="80000"/>
                                    </p:animScale>
                                    <p:animScale>
                                      <p:cBhvr>
                                        <p:cTn id="64" dur="166" decel="50000">
                                          <p:stCondLst>
                                            <p:cond delay="1338"/>
                                          </p:stCondLst>
                                        </p:cTn>
                                        <p:tgtEl>
                                          <p:spTgt spid="9">
                                            <p:txEl>
                                              <p:pRg st="3" end="3"/>
                                            </p:txEl>
                                          </p:spTgt>
                                        </p:tgtEl>
                                      </p:cBhvr>
                                      <p:to x="100000" y="100000"/>
                                    </p:animScale>
                                    <p:animScale>
                                      <p:cBhvr>
                                        <p:cTn id="65" dur="26">
                                          <p:stCondLst>
                                            <p:cond delay="1642"/>
                                          </p:stCondLst>
                                        </p:cTn>
                                        <p:tgtEl>
                                          <p:spTgt spid="9">
                                            <p:txEl>
                                              <p:pRg st="3" end="3"/>
                                            </p:txEl>
                                          </p:spTgt>
                                        </p:tgtEl>
                                      </p:cBhvr>
                                      <p:to x="100000" y="90000"/>
                                    </p:animScale>
                                    <p:animScale>
                                      <p:cBhvr>
                                        <p:cTn id="66" dur="166" decel="50000">
                                          <p:stCondLst>
                                            <p:cond delay="1668"/>
                                          </p:stCondLst>
                                        </p:cTn>
                                        <p:tgtEl>
                                          <p:spTgt spid="9">
                                            <p:txEl>
                                              <p:pRg st="3" end="3"/>
                                            </p:txEl>
                                          </p:spTgt>
                                        </p:tgtEl>
                                      </p:cBhvr>
                                      <p:to x="100000" y="100000"/>
                                    </p:animScale>
                                    <p:animScale>
                                      <p:cBhvr>
                                        <p:cTn id="67" dur="26">
                                          <p:stCondLst>
                                            <p:cond delay="1808"/>
                                          </p:stCondLst>
                                        </p:cTn>
                                        <p:tgtEl>
                                          <p:spTgt spid="9">
                                            <p:txEl>
                                              <p:pRg st="3" end="3"/>
                                            </p:txEl>
                                          </p:spTgt>
                                        </p:tgtEl>
                                      </p:cBhvr>
                                      <p:to x="100000" y="95000"/>
                                    </p:animScale>
                                    <p:animScale>
                                      <p:cBhvr>
                                        <p:cTn id="68" dur="166" decel="50000">
                                          <p:stCondLst>
                                            <p:cond delay="1834"/>
                                          </p:stCondLst>
                                        </p:cTn>
                                        <p:tgtEl>
                                          <p:spTgt spid="9">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9">
                                            <p:txEl>
                                              <p:pRg st="4" end="4"/>
                                            </p:txEl>
                                          </p:spTgt>
                                        </p:tgtEl>
                                        <p:attrNameLst>
                                          <p:attrName>style.visibility</p:attrName>
                                        </p:attrNameLst>
                                      </p:cBhvr>
                                      <p:to>
                                        <p:strVal val="visible"/>
                                      </p:to>
                                    </p:set>
                                    <p:animEffect transition="in" filter="wipe(down)">
                                      <p:cBhvr>
                                        <p:cTn id="71" dur="580">
                                          <p:stCondLst>
                                            <p:cond delay="0"/>
                                          </p:stCondLst>
                                        </p:cTn>
                                        <p:tgtEl>
                                          <p:spTgt spid="9">
                                            <p:txEl>
                                              <p:pRg st="4" end="4"/>
                                            </p:txEl>
                                          </p:spTgt>
                                        </p:tgtEl>
                                      </p:cBhvr>
                                    </p:animEffect>
                                    <p:anim calcmode="lin" valueType="num">
                                      <p:cBhvr>
                                        <p:cTn id="72" dur="1822" tmFilter="0,0; 0.14,0.36; 0.43,0.73; 0.71,0.91; 1.0,1.0">
                                          <p:stCondLst>
                                            <p:cond delay="0"/>
                                          </p:stCondLst>
                                        </p:cTn>
                                        <p:tgtEl>
                                          <p:spTgt spid="9">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9">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9">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9">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9">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9">
                                            <p:txEl>
                                              <p:pRg st="4" end="4"/>
                                            </p:txEl>
                                          </p:spTgt>
                                        </p:tgtEl>
                                      </p:cBhvr>
                                      <p:to x="100000" y="60000"/>
                                    </p:animScale>
                                    <p:animScale>
                                      <p:cBhvr>
                                        <p:cTn id="78" dur="166" decel="50000">
                                          <p:stCondLst>
                                            <p:cond delay="676"/>
                                          </p:stCondLst>
                                        </p:cTn>
                                        <p:tgtEl>
                                          <p:spTgt spid="9">
                                            <p:txEl>
                                              <p:pRg st="4" end="4"/>
                                            </p:txEl>
                                          </p:spTgt>
                                        </p:tgtEl>
                                      </p:cBhvr>
                                      <p:to x="100000" y="100000"/>
                                    </p:animScale>
                                    <p:animScale>
                                      <p:cBhvr>
                                        <p:cTn id="79" dur="26">
                                          <p:stCondLst>
                                            <p:cond delay="1312"/>
                                          </p:stCondLst>
                                        </p:cTn>
                                        <p:tgtEl>
                                          <p:spTgt spid="9">
                                            <p:txEl>
                                              <p:pRg st="4" end="4"/>
                                            </p:txEl>
                                          </p:spTgt>
                                        </p:tgtEl>
                                      </p:cBhvr>
                                      <p:to x="100000" y="80000"/>
                                    </p:animScale>
                                    <p:animScale>
                                      <p:cBhvr>
                                        <p:cTn id="80" dur="166" decel="50000">
                                          <p:stCondLst>
                                            <p:cond delay="1338"/>
                                          </p:stCondLst>
                                        </p:cTn>
                                        <p:tgtEl>
                                          <p:spTgt spid="9">
                                            <p:txEl>
                                              <p:pRg st="4" end="4"/>
                                            </p:txEl>
                                          </p:spTgt>
                                        </p:tgtEl>
                                      </p:cBhvr>
                                      <p:to x="100000" y="100000"/>
                                    </p:animScale>
                                    <p:animScale>
                                      <p:cBhvr>
                                        <p:cTn id="81" dur="26">
                                          <p:stCondLst>
                                            <p:cond delay="1642"/>
                                          </p:stCondLst>
                                        </p:cTn>
                                        <p:tgtEl>
                                          <p:spTgt spid="9">
                                            <p:txEl>
                                              <p:pRg st="4" end="4"/>
                                            </p:txEl>
                                          </p:spTgt>
                                        </p:tgtEl>
                                      </p:cBhvr>
                                      <p:to x="100000" y="90000"/>
                                    </p:animScale>
                                    <p:animScale>
                                      <p:cBhvr>
                                        <p:cTn id="82" dur="166" decel="50000">
                                          <p:stCondLst>
                                            <p:cond delay="1668"/>
                                          </p:stCondLst>
                                        </p:cTn>
                                        <p:tgtEl>
                                          <p:spTgt spid="9">
                                            <p:txEl>
                                              <p:pRg st="4" end="4"/>
                                            </p:txEl>
                                          </p:spTgt>
                                        </p:tgtEl>
                                      </p:cBhvr>
                                      <p:to x="100000" y="100000"/>
                                    </p:animScale>
                                    <p:animScale>
                                      <p:cBhvr>
                                        <p:cTn id="83" dur="26">
                                          <p:stCondLst>
                                            <p:cond delay="1808"/>
                                          </p:stCondLst>
                                        </p:cTn>
                                        <p:tgtEl>
                                          <p:spTgt spid="9">
                                            <p:txEl>
                                              <p:pRg st="4" end="4"/>
                                            </p:txEl>
                                          </p:spTgt>
                                        </p:tgtEl>
                                      </p:cBhvr>
                                      <p:to x="100000" y="95000"/>
                                    </p:animScale>
                                    <p:animScale>
                                      <p:cBhvr>
                                        <p:cTn id="84" dur="166" decel="50000">
                                          <p:stCondLst>
                                            <p:cond delay="1834"/>
                                          </p:stCondLst>
                                        </p:cTn>
                                        <p:tgtEl>
                                          <p:spTgt spid="9">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9">
                                            <p:txEl>
                                              <p:pRg st="5" end="5"/>
                                            </p:txEl>
                                          </p:spTgt>
                                        </p:tgtEl>
                                        <p:attrNameLst>
                                          <p:attrName>style.visibility</p:attrName>
                                        </p:attrNameLst>
                                      </p:cBhvr>
                                      <p:to>
                                        <p:strVal val="visible"/>
                                      </p:to>
                                    </p:set>
                                    <p:animEffect transition="in" filter="wipe(down)">
                                      <p:cBhvr>
                                        <p:cTn id="87" dur="580">
                                          <p:stCondLst>
                                            <p:cond delay="0"/>
                                          </p:stCondLst>
                                        </p:cTn>
                                        <p:tgtEl>
                                          <p:spTgt spid="9">
                                            <p:txEl>
                                              <p:pRg st="5" end="5"/>
                                            </p:txEl>
                                          </p:spTgt>
                                        </p:tgtEl>
                                      </p:cBhvr>
                                    </p:animEffect>
                                    <p:anim calcmode="lin" valueType="num">
                                      <p:cBhvr>
                                        <p:cTn id="88" dur="1822" tmFilter="0,0; 0.14,0.36; 0.43,0.73; 0.71,0.91; 1.0,1.0">
                                          <p:stCondLst>
                                            <p:cond delay="0"/>
                                          </p:stCondLst>
                                        </p:cTn>
                                        <p:tgtEl>
                                          <p:spTgt spid="9">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9">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9">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9">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9">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9">
                                            <p:txEl>
                                              <p:pRg st="5" end="5"/>
                                            </p:txEl>
                                          </p:spTgt>
                                        </p:tgtEl>
                                      </p:cBhvr>
                                      <p:to x="100000" y="60000"/>
                                    </p:animScale>
                                    <p:animScale>
                                      <p:cBhvr>
                                        <p:cTn id="94" dur="166" decel="50000">
                                          <p:stCondLst>
                                            <p:cond delay="676"/>
                                          </p:stCondLst>
                                        </p:cTn>
                                        <p:tgtEl>
                                          <p:spTgt spid="9">
                                            <p:txEl>
                                              <p:pRg st="5" end="5"/>
                                            </p:txEl>
                                          </p:spTgt>
                                        </p:tgtEl>
                                      </p:cBhvr>
                                      <p:to x="100000" y="100000"/>
                                    </p:animScale>
                                    <p:animScale>
                                      <p:cBhvr>
                                        <p:cTn id="95" dur="26">
                                          <p:stCondLst>
                                            <p:cond delay="1312"/>
                                          </p:stCondLst>
                                        </p:cTn>
                                        <p:tgtEl>
                                          <p:spTgt spid="9">
                                            <p:txEl>
                                              <p:pRg st="5" end="5"/>
                                            </p:txEl>
                                          </p:spTgt>
                                        </p:tgtEl>
                                      </p:cBhvr>
                                      <p:to x="100000" y="80000"/>
                                    </p:animScale>
                                    <p:animScale>
                                      <p:cBhvr>
                                        <p:cTn id="96" dur="166" decel="50000">
                                          <p:stCondLst>
                                            <p:cond delay="1338"/>
                                          </p:stCondLst>
                                        </p:cTn>
                                        <p:tgtEl>
                                          <p:spTgt spid="9">
                                            <p:txEl>
                                              <p:pRg st="5" end="5"/>
                                            </p:txEl>
                                          </p:spTgt>
                                        </p:tgtEl>
                                      </p:cBhvr>
                                      <p:to x="100000" y="100000"/>
                                    </p:animScale>
                                    <p:animScale>
                                      <p:cBhvr>
                                        <p:cTn id="97" dur="26">
                                          <p:stCondLst>
                                            <p:cond delay="1642"/>
                                          </p:stCondLst>
                                        </p:cTn>
                                        <p:tgtEl>
                                          <p:spTgt spid="9">
                                            <p:txEl>
                                              <p:pRg st="5" end="5"/>
                                            </p:txEl>
                                          </p:spTgt>
                                        </p:tgtEl>
                                      </p:cBhvr>
                                      <p:to x="100000" y="90000"/>
                                    </p:animScale>
                                    <p:animScale>
                                      <p:cBhvr>
                                        <p:cTn id="98" dur="166" decel="50000">
                                          <p:stCondLst>
                                            <p:cond delay="1668"/>
                                          </p:stCondLst>
                                        </p:cTn>
                                        <p:tgtEl>
                                          <p:spTgt spid="9">
                                            <p:txEl>
                                              <p:pRg st="5" end="5"/>
                                            </p:txEl>
                                          </p:spTgt>
                                        </p:tgtEl>
                                      </p:cBhvr>
                                      <p:to x="100000" y="100000"/>
                                    </p:animScale>
                                    <p:animScale>
                                      <p:cBhvr>
                                        <p:cTn id="99" dur="26">
                                          <p:stCondLst>
                                            <p:cond delay="1808"/>
                                          </p:stCondLst>
                                        </p:cTn>
                                        <p:tgtEl>
                                          <p:spTgt spid="9">
                                            <p:txEl>
                                              <p:pRg st="5" end="5"/>
                                            </p:txEl>
                                          </p:spTgt>
                                        </p:tgtEl>
                                      </p:cBhvr>
                                      <p:to x="100000" y="95000"/>
                                    </p:animScale>
                                    <p:animScale>
                                      <p:cBhvr>
                                        <p:cTn id="100" dur="166" decel="50000">
                                          <p:stCondLst>
                                            <p:cond delay="1834"/>
                                          </p:stCondLst>
                                        </p:cTn>
                                        <p:tgtEl>
                                          <p:spTgt spid="9">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CuadroTexto 1"/>
          <p:cNvSpPr txBox="1"/>
          <p:nvPr/>
        </p:nvSpPr>
        <p:spPr>
          <a:xfrm>
            <a:off x="382582" y="3140968"/>
            <a:ext cx="8628419" cy="2308324"/>
          </a:xfrm>
          <a:prstGeom prst="rect">
            <a:avLst/>
          </a:prstGeom>
          <a:noFill/>
        </p:spPr>
        <p:txBody>
          <a:bodyPr wrap="square" rtlCol="0">
            <a:spAutoFit/>
          </a:bodyPr>
          <a:lstStyle/>
          <a:p>
            <a:pPr algn="ctr"/>
            <a:r>
              <a:rPr lang="es-CO" b="1" dirty="0" smtClean="0">
                <a:solidFill>
                  <a:srgbClr val="FF33CC"/>
                </a:solidFill>
                <a:latin typeface="Arial Narrow" panose="020B0606020202030204" pitchFamily="34" charset="0"/>
              </a:rPr>
              <a:t>son aquellos riesgos causados por las condiciones de trabajo de un lugar, es decir, indistintamente de la labor que se efectúa en ellos. Condiciones de la zona geográfica, las instalaciones  o áreas de trabajo que bajo circunstancia no adecuadas puede ocasionar accidentes de trabajo o pérdida de la empresa. Son los factores de riesgos locativos, una de las más importantes causas de accidentes de trabajo, que constituyen una condición permanente de la labor, por lo tanto, las características positivas o negativas que posean, son una constante durante toda la jornada laboral y de ellas dependerá, en alto grado, la seguridad, el bienestar y la productividad. </a:t>
            </a:r>
            <a:endParaRPr lang="es-CO" b="1" dirty="0">
              <a:solidFill>
                <a:srgbClr val="FF33CC"/>
              </a:solidFill>
              <a:latin typeface="Arial Narrow" panose="020B0606020202030204" pitchFamily="34" charset="0"/>
            </a:endParaRPr>
          </a:p>
        </p:txBody>
      </p:sp>
      <p:sp>
        <p:nvSpPr>
          <p:cNvPr id="4" name="Rectángulo 3"/>
          <p:cNvSpPr/>
          <p:nvPr/>
        </p:nvSpPr>
        <p:spPr>
          <a:xfrm>
            <a:off x="2344823" y="1836113"/>
            <a:ext cx="4531433" cy="584775"/>
          </a:xfrm>
          <a:prstGeom prst="rect">
            <a:avLst/>
          </a:prstGeom>
        </p:spPr>
        <p:txBody>
          <a:bodyPr wrap="none">
            <a:spAutoFit/>
          </a:bodyPr>
          <a:lstStyle/>
          <a:p>
            <a:pPr algn="ctr"/>
            <a:r>
              <a:rPr lang="es-CO" sz="3200" b="1" dirty="0">
                <a:solidFill>
                  <a:srgbClr val="FF33CC"/>
                </a:solidFill>
                <a:latin typeface="Arial Narrow" panose="020B0606020202030204" pitchFamily="34" charset="0"/>
              </a:rPr>
              <a:t>LOS RIESGOS LOCATIVOS</a:t>
            </a:r>
            <a:endParaRPr lang="es-CO" sz="3200" dirty="0"/>
          </a:p>
        </p:txBody>
      </p:sp>
    </p:spTree>
    <p:extLst>
      <p:ext uri="{BB962C8B-B14F-4D97-AF65-F5344CB8AC3E}">
        <p14:creationId xmlns:p14="http://schemas.microsoft.com/office/powerpoint/2010/main" val="170901943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Rectángulo 1"/>
          <p:cNvSpPr/>
          <p:nvPr/>
        </p:nvSpPr>
        <p:spPr>
          <a:xfrm>
            <a:off x="854967" y="2348880"/>
            <a:ext cx="8156033" cy="1599284"/>
          </a:xfrm>
          <a:prstGeom prst="rect">
            <a:avLst/>
          </a:prstGeom>
        </p:spPr>
        <p:txBody>
          <a:bodyPr wrap="square">
            <a:spAutoFit/>
          </a:bodyPr>
          <a:lstStyle/>
          <a:p>
            <a:pPr>
              <a:lnSpc>
                <a:spcPct val="107000"/>
              </a:lnSpc>
              <a:spcAft>
                <a:spcPts val="800"/>
              </a:spcAft>
            </a:pPr>
            <a:r>
              <a:rPr lang="es-CO" b="1" dirty="0" smtClean="0">
                <a:solidFill>
                  <a:srgbClr val="00B0F0"/>
                </a:solidFill>
                <a:latin typeface="Arial Narrow" panose="020B0606020202030204" pitchFamily="34" charset="0"/>
                <a:ea typeface="Calibri" panose="020F0502020204030204" pitchFamily="34" charset="0"/>
                <a:cs typeface="Arial" panose="020B0604020202020204" pitchFamily="34" charset="0"/>
              </a:rPr>
              <a:t>LAS CARACTERÍSTICAS ADECUADAS QUE SE DEBEN TENER SON:</a:t>
            </a:r>
            <a:endParaRPr lang="es-CO" dirty="0">
              <a:solidFill>
                <a:srgbClr val="00B0F0"/>
              </a:solidFill>
              <a:latin typeface="Arial Narrow" panose="020B0606020202030204" pitchFamily="34" charset="0"/>
              <a:ea typeface="Calibri" panose="020F0502020204030204" pitchFamily="34" charset="0"/>
              <a:cs typeface="Arial" panose="020B0604020202020204" pitchFamily="34" charset="0"/>
            </a:endParaRPr>
          </a:p>
          <a:p>
            <a:r>
              <a:rPr lang="es-CO" b="1" dirty="0" smtClean="0">
                <a:solidFill>
                  <a:srgbClr val="00B0F0"/>
                </a:solidFill>
                <a:latin typeface="Arial Narrow" panose="020B0606020202030204" pitchFamily="34" charset="0"/>
                <a:ea typeface="Calibri" panose="020F0502020204030204" pitchFamily="34" charset="0"/>
                <a:cs typeface="Arial" panose="020B0604020202020204" pitchFamily="34" charset="0"/>
              </a:rPr>
              <a:t>ESTRUCTURA</a:t>
            </a:r>
            <a:r>
              <a:rPr lang="es-CO" dirty="0" smtClean="0">
                <a:solidFill>
                  <a:srgbClr val="00B0F0"/>
                </a:solidFill>
                <a:latin typeface="Arial Narrow" panose="020B0606020202030204" pitchFamily="34" charset="0"/>
                <a:ea typeface="Calibri" panose="020F0502020204030204" pitchFamily="34" charset="0"/>
                <a:cs typeface="Arial" panose="020B0604020202020204" pitchFamily="34" charset="0"/>
              </a:rPr>
              <a:t>:   Se </a:t>
            </a:r>
            <a:r>
              <a:rPr lang="es-CO" dirty="0">
                <a:solidFill>
                  <a:srgbClr val="00B0F0"/>
                </a:solidFill>
                <a:latin typeface="Arial Narrow" panose="020B0606020202030204" pitchFamily="34" charset="0"/>
                <a:ea typeface="Calibri" panose="020F0502020204030204" pitchFamily="34" charset="0"/>
                <a:cs typeface="Arial" panose="020B0604020202020204" pitchFamily="34" charset="0"/>
              </a:rPr>
              <a:t>ajustará a las disposiciones legales en cuanto a sismo resistencia. El factor de seguridad será de cuatro (4) para las cargas estáticas y por lo menos de seis (6) para las cargas vivas o dinámicas y su capacidad de carga no se sobrepasará bajo ninguna circunstancia</a:t>
            </a:r>
            <a:r>
              <a:rPr lang="es-CO" dirty="0" smtClean="0">
                <a:solidFill>
                  <a:srgbClr val="00B0F0"/>
                </a:solidFill>
                <a:latin typeface="Arial Narrow" panose="020B0606020202030204" pitchFamily="34" charset="0"/>
                <a:ea typeface="Calibri" panose="020F0502020204030204" pitchFamily="34" charset="0"/>
                <a:cs typeface="Arial" panose="020B0604020202020204" pitchFamily="34" charset="0"/>
              </a:rPr>
              <a:t>. </a:t>
            </a:r>
            <a:endParaRPr lang="es-CO" dirty="0">
              <a:solidFill>
                <a:srgbClr val="00B0F0"/>
              </a:solidFill>
              <a:latin typeface="Arial Narrow" panose="020B0606020202030204" pitchFamily="34" charset="0"/>
            </a:endParaRPr>
          </a:p>
        </p:txBody>
      </p:sp>
      <p:pic>
        <p:nvPicPr>
          <p:cNvPr id="4" name="Imagen 3"/>
          <p:cNvPicPr>
            <a:picLocks noChangeAspect="1"/>
          </p:cNvPicPr>
          <p:nvPr/>
        </p:nvPicPr>
        <p:blipFill>
          <a:blip r:embed="rId5"/>
          <a:stretch>
            <a:fillRect/>
          </a:stretch>
        </p:blipFill>
        <p:spPr>
          <a:xfrm>
            <a:off x="2069722" y="3964336"/>
            <a:ext cx="4662518" cy="2200967"/>
          </a:xfrm>
          <a:prstGeom prst="rect">
            <a:avLst/>
          </a:prstGeom>
        </p:spPr>
      </p:pic>
    </p:spTree>
    <p:extLst>
      <p:ext uri="{BB962C8B-B14F-4D97-AF65-F5344CB8AC3E}">
        <p14:creationId xmlns:p14="http://schemas.microsoft.com/office/powerpoint/2010/main" val="9797777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1000" fill="hold"/>
                                        <p:tgtEl>
                                          <p:spTgt spid="4"/>
                                        </p:tgtEl>
                                        <p:attrNameLst>
                                          <p:attrName>ppt_w</p:attrName>
                                        </p:attrNameLst>
                                      </p:cBhvr>
                                      <p:tavLst>
                                        <p:tav tm="0">
                                          <p:val>
                                            <p:fltVal val="0"/>
                                          </p:val>
                                        </p:tav>
                                        <p:tav tm="100000">
                                          <p:val>
                                            <p:strVal val="#ppt_w"/>
                                          </p:val>
                                        </p:tav>
                                      </p:tavLst>
                                    </p:anim>
                                    <p:anim calcmode="lin" valueType="num">
                                      <p:cBhvr>
                                        <p:cTn id="20" dur="1000" fill="hold"/>
                                        <p:tgtEl>
                                          <p:spTgt spid="4"/>
                                        </p:tgtEl>
                                        <p:attrNameLst>
                                          <p:attrName>ppt_h</p:attrName>
                                        </p:attrNameLst>
                                      </p:cBhvr>
                                      <p:tavLst>
                                        <p:tav tm="0">
                                          <p:val>
                                            <p:fltVal val="0"/>
                                          </p:val>
                                        </p:tav>
                                        <p:tav tm="100000">
                                          <p:val>
                                            <p:strVal val="#ppt_h"/>
                                          </p:val>
                                        </p:tav>
                                      </p:tavLst>
                                    </p:anim>
                                    <p:anim calcmode="lin" valueType="num">
                                      <p:cBhvr>
                                        <p:cTn id="21" dur="1000" fill="hold"/>
                                        <p:tgtEl>
                                          <p:spTgt spid="4"/>
                                        </p:tgtEl>
                                        <p:attrNameLst>
                                          <p:attrName>style.rotation</p:attrName>
                                        </p:attrNameLst>
                                      </p:cBhvr>
                                      <p:tavLst>
                                        <p:tav tm="0">
                                          <p:val>
                                            <p:fltVal val="90"/>
                                          </p:val>
                                        </p:tav>
                                        <p:tav tm="100000">
                                          <p:val>
                                            <p:fltVal val="0"/>
                                          </p:val>
                                        </p:tav>
                                      </p:tavLst>
                                    </p:anim>
                                    <p:animEffect transition="in" filter="fade">
                                      <p:cBhvr>
                                        <p:cTn id="2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19564"/>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Rectángulo 1"/>
          <p:cNvSpPr/>
          <p:nvPr/>
        </p:nvSpPr>
        <p:spPr>
          <a:xfrm>
            <a:off x="1043608" y="2551836"/>
            <a:ext cx="7488832" cy="923330"/>
          </a:xfrm>
          <a:prstGeom prst="rect">
            <a:avLst/>
          </a:prstGeom>
        </p:spPr>
        <p:txBody>
          <a:bodyPr wrap="square">
            <a:spAutoFit/>
          </a:bodyPr>
          <a:lstStyle/>
          <a:p>
            <a:r>
              <a:rPr lang="es-CO" dirty="0">
                <a:solidFill>
                  <a:schemeClr val="bg2">
                    <a:lumMod val="75000"/>
                  </a:schemeClr>
                </a:solidFill>
                <a:latin typeface="Arial Narrow" panose="020B0606020202030204" pitchFamily="34" charset="0"/>
                <a:ea typeface="Calibri" panose="020F0502020204030204" pitchFamily="34" charset="0"/>
                <a:cs typeface="Arial" panose="020B0604020202020204" pitchFamily="34" charset="0"/>
              </a:rPr>
              <a:t>Distribución de espacios:  Distribución de espacios que proporcionen áreas de piso o pavimento  mínimo de 2m2 libres (descontando el área ocupada por muebles, máquinas, equipos, etc.) y un volumen de aire de 11.5m3 libres por trabajador. </a:t>
            </a:r>
            <a:endParaRPr lang="es-CO" dirty="0">
              <a:solidFill>
                <a:schemeClr val="bg2">
                  <a:lumMod val="75000"/>
                </a:schemeClr>
              </a:solidFill>
              <a:latin typeface="Arial Narrow" panose="020B0606020202030204" pitchFamily="34" charset="0"/>
            </a:endParaRPr>
          </a:p>
        </p:txBody>
      </p:sp>
      <p:pic>
        <p:nvPicPr>
          <p:cNvPr id="6" name="Imagen 5" descr="Monografias.com"/>
          <p:cNvPicPr/>
          <p:nvPr/>
        </p:nvPicPr>
        <p:blipFill>
          <a:blip r:embed="rId5">
            <a:extLst>
              <a:ext uri="{28A0092B-C50C-407E-A947-70E740481C1C}">
                <a14:useLocalDpi xmlns:a14="http://schemas.microsoft.com/office/drawing/2010/main" val="0"/>
              </a:ext>
            </a:extLst>
          </a:blip>
          <a:srcRect/>
          <a:stretch>
            <a:fillRect/>
          </a:stretch>
        </p:blipFill>
        <p:spPr bwMode="auto">
          <a:xfrm>
            <a:off x="1187624" y="3573016"/>
            <a:ext cx="6264696" cy="2736304"/>
          </a:xfrm>
          <a:prstGeom prst="rect">
            <a:avLst/>
          </a:prstGeom>
          <a:noFill/>
          <a:ln>
            <a:noFill/>
          </a:ln>
        </p:spPr>
      </p:pic>
    </p:spTree>
    <p:extLst>
      <p:ext uri="{BB962C8B-B14F-4D97-AF65-F5344CB8AC3E}">
        <p14:creationId xmlns:p14="http://schemas.microsoft.com/office/powerpoint/2010/main" val="402027156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randombar(horizont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Rectángulo 1"/>
          <p:cNvSpPr/>
          <p:nvPr/>
        </p:nvSpPr>
        <p:spPr>
          <a:xfrm>
            <a:off x="815536" y="2492896"/>
            <a:ext cx="8208912" cy="2463238"/>
          </a:xfrm>
          <a:prstGeom prst="rect">
            <a:avLst/>
          </a:prstGeom>
        </p:spPr>
        <p:txBody>
          <a:bodyPr wrap="square">
            <a:spAutoFit/>
          </a:bodyPr>
          <a:lstStyle/>
          <a:p>
            <a:pPr>
              <a:lnSpc>
                <a:spcPct val="107000"/>
              </a:lnSpc>
              <a:spcAft>
                <a:spcPts val="800"/>
              </a:spcAft>
            </a:pPr>
            <a:r>
              <a:rPr lang="es-CO" b="1" dirty="0">
                <a:solidFill>
                  <a:schemeClr val="bg1"/>
                </a:solidFill>
                <a:latin typeface="Arial Narrow" panose="020B0606020202030204" pitchFamily="34" charset="0"/>
                <a:ea typeface="Calibri" panose="020F0502020204030204" pitchFamily="34" charset="0"/>
                <a:cs typeface="Arial" panose="020B0604020202020204" pitchFamily="34" charset="0"/>
              </a:rPr>
              <a:t>Cubierta: La altura en  la parte más baja de la cubierta tendrá como mínimo 2.5m para trabajo de oficina y de 3m  para industria.  La cubierta será de material que proteja a los trabajadores de las inclemencias del tiempo (la teja transparente para luz cenital no debe dar directamente sobre sitios de trabajo, en tal caso utilizar material translúcido que sea filtrante de radiaciones ultravioleta) y con resistencia adecuada a su uso. Bajo ningún motivo se deben asegurar ductos, tuberías o asegurar materiales soportados sobre la estructura o las cerchas, si éstas no han sido calculadas para la carga que vaya a adicionarse. </a:t>
            </a:r>
            <a:endParaRPr lang="es-CO" b="1" dirty="0">
              <a:solidFill>
                <a:schemeClr val="bg1"/>
              </a:solidFill>
              <a:effectLst/>
              <a:latin typeface="Arial Narrow" panose="020B0606020202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40493011"/>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4" name="Rectángulo 3"/>
          <p:cNvSpPr/>
          <p:nvPr/>
        </p:nvSpPr>
        <p:spPr>
          <a:xfrm>
            <a:off x="1187624" y="1700808"/>
            <a:ext cx="7128792" cy="4247317"/>
          </a:xfrm>
          <a:prstGeom prst="rect">
            <a:avLst/>
          </a:prstGeom>
        </p:spPr>
        <p:txBody>
          <a:bodyPr wrap="square">
            <a:spAutoFit/>
          </a:bodyPr>
          <a:lstStyle/>
          <a:p>
            <a:r>
              <a:rPr lang="es-CO" b="1" dirty="0">
                <a:solidFill>
                  <a:srgbClr val="FF0000"/>
                </a:solidFill>
              </a:rPr>
              <a:t>Pisos</a:t>
            </a:r>
            <a:r>
              <a:rPr lang="es-CO" dirty="0">
                <a:solidFill>
                  <a:srgbClr val="00FF00"/>
                </a:solidFill>
              </a:rPr>
              <a:t>:  El piso reviste especial importancia por ser una superficie que siempre está en contacto con el trabajador, por lo cual debe reunir condiciones como:</a:t>
            </a:r>
          </a:p>
          <a:p>
            <a:r>
              <a:rPr lang="es-CO" dirty="0">
                <a:solidFill>
                  <a:srgbClr val="00FF00"/>
                </a:solidFill>
              </a:rPr>
              <a:t>•Conjunto homogéneo sin solución de continuidad (exclusión de altibajos, escalones, huecos, resaltes).</a:t>
            </a:r>
          </a:p>
          <a:p>
            <a:r>
              <a:rPr lang="es-CO" dirty="0">
                <a:solidFill>
                  <a:srgbClr val="00FF00"/>
                </a:solidFill>
              </a:rPr>
              <a:t>•Plano.</a:t>
            </a:r>
          </a:p>
          <a:p>
            <a:r>
              <a:rPr lang="es-CO" dirty="0">
                <a:solidFill>
                  <a:srgbClr val="00FF00"/>
                </a:solidFill>
              </a:rPr>
              <a:t>•Antideslizante.</a:t>
            </a:r>
          </a:p>
          <a:p>
            <a:r>
              <a:rPr lang="es-CO" dirty="0">
                <a:solidFill>
                  <a:srgbClr val="00FF00"/>
                </a:solidFill>
              </a:rPr>
              <a:t>•Lavable</a:t>
            </a:r>
          </a:p>
          <a:p>
            <a:r>
              <a:rPr lang="es-CO" dirty="0">
                <a:solidFill>
                  <a:srgbClr val="00FF00"/>
                </a:solidFill>
              </a:rPr>
              <a:t>•Resistente a carga muerta y viva.</a:t>
            </a:r>
          </a:p>
          <a:p>
            <a:r>
              <a:rPr lang="es-CO" dirty="0">
                <a:solidFill>
                  <a:srgbClr val="00FF00"/>
                </a:solidFill>
              </a:rPr>
              <a:t>•Material de combustión lenta en un radio de 1m, cerca de hornos, hogares y llamas abiertas.</a:t>
            </a:r>
          </a:p>
          <a:p>
            <a:r>
              <a:rPr lang="es-CO" dirty="0">
                <a:solidFill>
                  <a:srgbClr val="00FF00"/>
                </a:solidFill>
              </a:rPr>
              <a:t>•Las placas de pisos superiores tendrán establecida su capacidad de carga por m2, teniendo en cuenta los márgenes de seguridad, cuyo rango no se sobrepasará por ningún motivo.</a:t>
            </a:r>
          </a:p>
        </p:txBody>
      </p:sp>
    </p:spTree>
    <p:extLst>
      <p:ext uri="{BB962C8B-B14F-4D97-AF65-F5344CB8AC3E}">
        <p14:creationId xmlns:p14="http://schemas.microsoft.com/office/powerpoint/2010/main" val="124248076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8" name="Rectángulo 7"/>
          <p:cNvSpPr/>
          <p:nvPr/>
        </p:nvSpPr>
        <p:spPr>
          <a:xfrm>
            <a:off x="1318892" y="1560458"/>
            <a:ext cx="6624736" cy="1200329"/>
          </a:xfrm>
          <a:prstGeom prst="rect">
            <a:avLst/>
          </a:prstGeom>
        </p:spPr>
        <p:txBody>
          <a:bodyPr wrap="square">
            <a:spAutoFit/>
          </a:bodyPr>
          <a:lstStyle/>
          <a:p>
            <a:r>
              <a:rPr lang="es-CO" b="1" dirty="0">
                <a:solidFill>
                  <a:srgbClr val="FF0000"/>
                </a:solidFill>
                <a:latin typeface="Arial Narrow" panose="020B0606020202030204" pitchFamily="34" charset="0"/>
                <a:ea typeface="Calibri" panose="020F0502020204030204" pitchFamily="34" charset="0"/>
                <a:cs typeface="Arial" panose="020B0604020202020204" pitchFamily="34" charset="0"/>
              </a:rPr>
              <a:t>Distribución de máquinas y equipos: Se tendrá en cuenta que el paso mínimo para el acceso a máquinas y equipos sea de 0.6m. La distancia mínima entre máquinas o en sus puntos extremos de recorrido y otras partes de instalaciones, columnas o pared será de 0.8m.</a:t>
            </a:r>
            <a:endParaRPr lang="es-CO" b="1" dirty="0">
              <a:solidFill>
                <a:srgbClr val="FF0000"/>
              </a:solidFill>
              <a:latin typeface="Arial Narrow" panose="020B0606020202030204" pitchFamily="34" charset="0"/>
            </a:endParaRPr>
          </a:p>
        </p:txBody>
      </p:sp>
      <p:sp>
        <p:nvSpPr>
          <p:cNvPr id="9" name="Rectángulo 8"/>
          <p:cNvSpPr/>
          <p:nvPr/>
        </p:nvSpPr>
        <p:spPr>
          <a:xfrm>
            <a:off x="334545" y="3332047"/>
            <a:ext cx="8676456" cy="2668423"/>
          </a:xfrm>
          <a:prstGeom prst="rect">
            <a:avLst/>
          </a:prstGeom>
        </p:spPr>
        <p:txBody>
          <a:bodyPr wrap="square">
            <a:spAutoFit/>
          </a:bodyPr>
          <a:lstStyle/>
          <a:p>
            <a:pPr algn="just">
              <a:lnSpc>
                <a:spcPct val="107000"/>
              </a:lnSpc>
              <a:spcAft>
                <a:spcPts val="800"/>
              </a:spcAft>
            </a:pPr>
            <a:r>
              <a:rPr lang="es-CO" b="1" dirty="0">
                <a:solidFill>
                  <a:srgbClr val="FF0000"/>
                </a:solidFill>
                <a:latin typeface="Arial Narrow" panose="020B0606020202030204" pitchFamily="34" charset="0"/>
                <a:ea typeface="Calibri" panose="020F0502020204030204" pitchFamily="34" charset="0"/>
                <a:cs typeface="Arial" panose="020B0604020202020204" pitchFamily="34" charset="0"/>
              </a:rPr>
              <a:t>Tránsito interno: Para el tránsito de vehículos y personas se asignarán espacios, sobre pisos planos sin solución de continuidad, de conformidad con las siguientes especificaciones:</a:t>
            </a:r>
          </a:p>
          <a:p>
            <a:pPr algn="just">
              <a:lnSpc>
                <a:spcPct val="107000"/>
              </a:lnSpc>
              <a:spcAft>
                <a:spcPts val="800"/>
              </a:spcAft>
            </a:pPr>
            <a:r>
              <a:rPr lang="es-CO" b="1" dirty="0">
                <a:solidFill>
                  <a:srgbClr val="FF0000"/>
                </a:solidFill>
                <a:latin typeface="Arial Narrow" panose="020B0606020202030204" pitchFamily="34" charset="0"/>
                <a:ea typeface="Calibri" panose="020F0502020204030204" pitchFamily="34" charset="0"/>
                <a:cs typeface="Arial" panose="020B0604020202020204" pitchFamily="34" charset="0"/>
              </a:rPr>
              <a:t>•Vehículos manuales. Para una vía: ancho igual al máximo del vehículo más 0.2m a cada lado. Para doble vía: ancho igual a la suma de los dos vehículos más 0.2m a cada lado, más 0.15m para tolerancia de la maniobra. Los vehículos manuales no deben llevar cargas que excedan el ancho de éste.</a:t>
            </a:r>
          </a:p>
          <a:p>
            <a:pPr algn="just">
              <a:lnSpc>
                <a:spcPct val="107000"/>
              </a:lnSpc>
              <a:spcAft>
                <a:spcPts val="800"/>
              </a:spcAft>
            </a:pPr>
            <a:r>
              <a:rPr lang="es-CO" b="1" dirty="0">
                <a:solidFill>
                  <a:srgbClr val="FF0000"/>
                </a:solidFill>
                <a:latin typeface="Arial Narrow" panose="020B0606020202030204" pitchFamily="34" charset="0"/>
                <a:ea typeface="Calibri" panose="020F0502020204030204" pitchFamily="34" charset="0"/>
                <a:cs typeface="Arial" panose="020B0604020202020204" pitchFamily="34" charset="0"/>
              </a:rPr>
              <a:t>•Circulación mixta de vehículos y personas.  Será igual al ancho asignado a cada operación más 0.8m para personal en una vía y 1.6m en doble vía.</a:t>
            </a:r>
            <a:endParaRPr lang="es-CO" b="1" dirty="0">
              <a:solidFill>
                <a:srgbClr val="FF0000"/>
              </a:solidFill>
              <a:effectLst/>
              <a:latin typeface="Arial Narrow" panose="020B0606020202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7316314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additive="base">
                                        <p:cTn id="14" dur="500" fill="hold"/>
                                        <p:tgtEl>
                                          <p:spTgt spid="9"/>
                                        </p:tgtEl>
                                        <p:attrNameLst>
                                          <p:attrName>ppt_x</p:attrName>
                                        </p:attrNameLst>
                                      </p:cBhvr>
                                      <p:tavLst>
                                        <p:tav tm="0">
                                          <p:val>
                                            <p:strVal val="#ppt_x"/>
                                          </p:val>
                                        </p:tav>
                                        <p:tav tm="100000">
                                          <p:val>
                                            <p:strVal val="#ppt_x"/>
                                          </p:val>
                                        </p:tav>
                                      </p:tavLst>
                                    </p:anim>
                                    <p:anim calcmode="lin" valueType="num">
                                      <p:cBhvr additive="base">
                                        <p:cTn id="1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64000">
              <a:schemeClr val="tx1"/>
            </a:gs>
            <a:gs pos="100000">
              <a:schemeClr val="tx1">
                <a:lumMod val="65000"/>
                <a:lumOff val="35000"/>
              </a:schemeClr>
            </a:gs>
          </a:gsLst>
          <a:lin ang="5400000" scaled="1"/>
        </a:gradFill>
        <a:effectLst/>
      </p:bgPr>
    </p:bg>
    <p:spTree>
      <p:nvGrpSpPr>
        <p:cNvPr id="1" name=""/>
        <p:cNvGrpSpPr/>
        <p:nvPr/>
      </p:nvGrpSpPr>
      <p:grpSpPr>
        <a:xfrm>
          <a:off x="0" y="0"/>
          <a:ext cx="0" cy="0"/>
          <a:chOff x="0" y="0"/>
          <a:chExt cx="0" cy="0"/>
        </a:xfrm>
      </p:grpSpPr>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58200"/>
            <a:ext cx="1584176" cy="830997"/>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76256" y="158200"/>
            <a:ext cx="2134745" cy="830997"/>
          </a:xfrm>
          <a:prstGeom prst="rect">
            <a:avLst/>
          </a:prstGeom>
        </p:spPr>
      </p:pic>
      <p:sp>
        <p:nvSpPr>
          <p:cNvPr id="7" name="CuadroTexto 6"/>
          <p:cNvSpPr txBox="1"/>
          <p:nvPr/>
        </p:nvSpPr>
        <p:spPr>
          <a:xfrm>
            <a:off x="2069722" y="158201"/>
            <a:ext cx="4428492" cy="830997"/>
          </a:xfrm>
          <a:prstGeom prst="rect">
            <a:avLst/>
          </a:prstGeom>
          <a:solidFill>
            <a:srgbClr val="FFFF00"/>
          </a:solidFill>
        </p:spPr>
        <p:txBody>
          <a:bodyPr wrap="square" rtlCol="0">
            <a:spAutoFit/>
          </a:bodyPr>
          <a:lstStyle/>
          <a:p>
            <a:pPr algn="ctr"/>
            <a:r>
              <a:rPr lang="es-CO" sz="2400" b="1" dirty="0" smtClean="0">
                <a:solidFill>
                  <a:srgbClr val="FF0000"/>
                </a:solidFill>
                <a:latin typeface="Berlin Sans FB Demi" panose="020E0802020502020306" pitchFamily="34" charset="0"/>
                <a:cs typeface="Arial" panose="020B0604020202020204" pitchFamily="34" charset="0"/>
              </a:rPr>
              <a:t>PELIGROS Y RIESGOS POR CONDICIONES DE SEGURIDAD</a:t>
            </a:r>
            <a:endParaRPr lang="es-CO" sz="2400" b="1" dirty="0">
              <a:solidFill>
                <a:srgbClr val="FF0000"/>
              </a:solidFill>
              <a:latin typeface="Berlin Sans FB Demi" panose="020E0802020502020306" pitchFamily="34" charset="0"/>
              <a:cs typeface="Arial" panose="020B0604020202020204" pitchFamily="34" charset="0"/>
            </a:endParaRPr>
          </a:p>
        </p:txBody>
      </p:sp>
      <p:sp>
        <p:nvSpPr>
          <p:cNvPr id="2" name="Rectángulo 1"/>
          <p:cNvSpPr/>
          <p:nvPr/>
        </p:nvSpPr>
        <p:spPr>
          <a:xfrm>
            <a:off x="539552" y="1268760"/>
            <a:ext cx="8255425" cy="5335691"/>
          </a:xfrm>
          <a:prstGeom prst="rect">
            <a:avLst/>
          </a:prstGeom>
        </p:spPr>
        <p:txBody>
          <a:bodyPr wrap="square">
            <a:spAutoFit/>
          </a:bodyPr>
          <a:lstStyle/>
          <a:p>
            <a:pPr>
              <a:lnSpc>
                <a:spcPct val="107000"/>
              </a:lnSpc>
              <a:spcAft>
                <a:spcPts val="800"/>
              </a:spcAft>
            </a:pPr>
            <a:r>
              <a:rPr lang="es-CO" b="1" dirty="0">
                <a:solidFill>
                  <a:srgbClr val="FF0000"/>
                </a:solidFill>
                <a:latin typeface="Calibri" panose="020F0502020204030204" pitchFamily="34" charset="0"/>
                <a:ea typeface="Calibri" panose="020F0502020204030204" pitchFamily="34" charset="0"/>
                <a:cs typeface="Arial" panose="020B0604020202020204" pitchFamily="34" charset="0"/>
              </a:rPr>
              <a:t>Puertas: </a:t>
            </a:r>
            <a:r>
              <a:rPr lang="es-CO" dirty="0">
                <a:solidFill>
                  <a:srgbClr val="00FF00"/>
                </a:solidFill>
                <a:latin typeface="Calibri" panose="020F0502020204030204" pitchFamily="34" charset="0"/>
                <a:ea typeface="Calibri" panose="020F0502020204030204" pitchFamily="34" charset="0"/>
                <a:cs typeface="Arial" panose="020B0604020202020204" pitchFamily="34" charset="0"/>
              </a:rPr>
              <a:t>Distancia máxima a recorrer entre puertas de salida al exterior: 45m. Ancho de puertas principales 1.2m para un máximo de 50 personas, se aumenta 0.5m por cada 50 personas más o fracción. Las puertas que den acceso a escaleras, deben dar sobre rellanos y no directamente a los escalones. Las hojas deben abrir en dirección de salida, teniendo precaución de que no se abran directamente sobre tránsito de peatones.  Todas las puertas de vidrio enterizo, se señalizarán con cintas indicadoras de presencia.</a:t>
            </a:r>
          </a:p>
          <a:p>
            <a:pPr>
              <a:lnSpc>
                <a:spcPct val="107000"/>
              </a:lnSpc>
              <a:spcAft>
                <a:spcPts val="800"/>
              </a:spcAft>
            </a:pPr>
            <a:r>
              <a:rPr lang="es-CO" dirty="0">
                <a:solidFill>
                  <a:srgbClr val="00FF00"/>
                </a:solidFill>
                <a:latin typeface="Calibri" panose="020F0502020204030204" pitchFamily="34" charset="0"/>
                <a:ea typeface="Calibri" panose="020F0502020204030204" pitchFamily="34" charset="0"/>
                <a:cs typeface="Arial" panose="020B0604020202020204" pitchFamily="34" charset="0"/>
              </a:rPr>
              <a:t> </a:t>
            </a:r>
          </a:p>
          <a:p>
            <a:pPr>
              <a:lnSpc>
                <a:spcPct val="107000"/>
              </a:lnSpc>
              <a:spcAft>
                <a:spcPts val="800"/>
              </a:spcAft>
            </a:pPr>
            <a:r>
              <a:rPr lang="es-CO" b="1" dirty="0">
                <a:solidFill>
                  <a:srgbClr val="FF0000"/>
                </a:solidFill>
                <a:latin typeface="Calibri" panose="020F0502020204030204" pitchFamily="34" charset="0"/>
                <a:ea typeface="Calibri" panose="020F0502020204030204" pitchFamily="34" charset="0"/>
                <a:cs typeface="Arial" panose="020B0604020202020204" pitchFamily="34" charset="0"/>
              </a:rPr>
              <a:t>Ventanales</a:t>
            </a:r>
            <a:r>
              <a:rPr lang="es-CO" dirty="0">
                <a:solidFill>
                  <a:srgbClr val="00FF00"/>
                </a:solidFill>
                <a:latin typeface="Calibri" panose="020F0502020204030204" pitchFamily="34" charset="0"/>
                <a:ea typeface="Calibri" panose="020F0502020204030204" pitchFamily="34" charset="0"/>
                <a:cs typeface="Arial" panose="020B0604020202020204" pitchFamily="34" charset="0"/>
              </a:rPr>
              <a:t>:  El apoyo de los ventanales no debe quedar a menos de 0.9m del piso o superficie de trabajo, en caso de haberse construido más bajos, colocar tubos o barandas a la altura indicada. Los basculantes o abras no deben abrir hacia pasillos en que haya tránsito, si tienen alturas inferiores a 1.8m. En los pisos altos es aconsejable que la hoja de la ventana tenga una graduación de control para evitar que sea golpeada por el viento. En dependencias en donde se manejen materiales livianos (papel, polvos, etc.) es conveniente que los basculantes para ventilación se coloquen altos. Cuando el vidrio sea enterizo hasta el piso, se colocarán cintas indicadoras de presencia.  </a:t>
            </a:r>
            <a:endParaRPr lang="es-CO" dirty="0">
              <a:solidFill>
                <a:srgbClr val="00FF0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61539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xEl>
                                              <p:pRg st="0" end="0"/>
                                            </p:txEl>
                                          </p:spTgt>
                                        </p:tgtEl>
                                        <p:attrNameLst>
                                          <p:attrName>ppt_x</p:attrName>
                                          <p:attrName>ppt_y</p:attrName>
                                        </p:attrNameLst>
                                      </p:cBhvr>
                                    </p:animMotion>
                                    <p:animRot by="1500000">
                                      <p:cBhvr>
                                        <p:cTn id="7" dur="125" fill="hold">
                                          <p:stCondLst>
                                            <p:cond delay="0"/>
                                          </p:stCondLst>
                                        </p:cTn>
                                        <p:tgtEl>
                                          <p:spTgt spid="2">
                                            <p:txEl>
                                              <p:pRg st="0" end="0"/>
                                            </p:txEl>
                                          </p:spTgt>
                                        </p:tgtEl>
                                        <p:attrNameLst>
                                          <p:attrName>r</p:attrName>
                                        </p:attrNameLst>
                                      </p:cBhvr>
                                    </p:animRot>
                                    <p:animRot by="-1500000">
                                      <p:cBhvr>
                                        <p:cTn id="8" dur="125" fill="hold">
                                          <p:stCondLst>
                                            <p:cond delay="125"/>
                                          </p:stCondLst>
                                        </p:cTn>
                                        <p:tgtEl>
                                          <p:spTgt spid="2">
                                            <p:txEl>
                                              <p:pRg st="0" end="0"/>
                                            </p:txEl>
                                          </p:spTgt>
                                        </p:tgtEl>
                                        <p:attrNameLst>
                                          <p:attrName>r</p:attrName>
                                        </p:attrNameLst>
                                      </p:cBhvr>
                                    </p:animRot>
                                    <p:animRot by="-1500000">
                                      <p:cBhvr>
                                        <p:cTn id="9" dur="125" fill="hold">
                                          <p:stCondLst>
                                            <p:cond delay="250"/>
                                          </p:stCondLst>
                                        </p:cTn>
                                        <p:tgtEl>
                                          <p:spTgt spid="2">
                                            <p:txEl>
                                              <p:pRg st="0" end="0"/>
                                            </p:txEl>
                                          </p:spTgt>
                                        </p:tgtEl>
                                        <p:attrNameLst>
                                          <p:attrName>r</p:attrName>
                                        </p:attrNameLst>
                                      </p:cBhvr>
                                    </p:animRot>
                                    <p:animRot by="1500000">
                                      <p:cBhvr>
                                        <p:cTn id="10" dur="125" fill="hold">
                                          <p:stCondLst>
                                            <p:cond delay="375"/>
                                          </p:stCondLst>
                                        </p:cTn>
                                        <p:tgtEl>
                                          <p:spTgt spid="2">
                                            <p:txEl>
                                              <p:pRg st="0" end="0"/>
                                            </p:txEl>
                                          </p:spTgt>
                                        </p:tgtEl>
                                        <p:attrNameLst>
                                          <p:attrName>r</p:attrName>
                                        </p:attrNameLst>
                                      </p:cBhvr>
                                    </p:animRot>
                                  </p:childTnLst>
                                </p:cTn>
                              </p:par>
                              <p:par>
                                <p:cTn id="11" presetID="34" presetClass="emph" presetSubtype="0" fill="hold" nodeType="withEffect">
                                  <p:stCondLst>
                                    <p:cond delay="0"/>
                                  </p:stCondLst>
                                  <p:iterate type="lt">
                                    <p:tmPct val="10000"/>
                                  </p:iterate>
                                  <p:childTnLst>
                                    <p:animMotion origin="layout" path="M 0.0 0.0 L 0.0 -0.07213" pathEditMode="relative" ptsTypes="">
                                      <p:cBhvr>
                                        <p:cTn id="12" dur="250" accel="50000" decel="50000" autoRev="1" fill="hold">
                                          <p:stCondLst>
                                            <p:cond delay="0"/>
                                          </p:stCondLst>
                                        </p:cTn>
                                        <p:tgtEl>
                                          <p:spTgt spid="2">
                                            <p:txEl>
                                              <p:pRg st="1" end="1"/>
                                            </p:txEl>
                                          </p:spTgt>
                                        </p:tgtEl>
                                        <p:attrNameLst>
                                          <p:attrName>ppt_x</p:attrName>
                                          <p:attrName>ppt_y</p:attrName>
                                        </p:attrNameLst>
                                      </p:cBhvr>
                                    </p:animMotion>
                                    <p:animRot by="1500000">
                                      <p:cBhvr>
                                        <p:cTn id="13" dur="125" fill="hold">
                                          <p:stCondLst>
                                            <p:cond delay="0"/>
                                          </p:stCondLst>
                                        </p:cTn>
                                        <p:tgtEl>
                                          <p:spTgt spid="2">
                                            <p:txEl>
                                              <p:pRg st="1" end="1"/>
                                            </p:txEl>
                                          </p:spTgt>
                                        </p:tgtEl>
                                        <p:attrNameLst>
                                          <p:attrName>r</p:attrName>
                                        </p:attrNameLst>
                                      </p:cBhvr>
                                    </p:animRot>
                                    <p:animRot by="-1500000">
                                      <p:cBhvr>
                                        <p:cTn id="14" dur="125" fill="hold">
                                          <p:stCondLst>
                                            <p:cond delay="125"/>
                                          </p:stCondLst>
                                        </p:cTn>
                                        <p:tgtEl>
                                          <p:spTgt spid="2">
                                            <p:txEl>
                                              <p:pRg st="1" end="1"/>
                                            </p:txEl>
                                          </p:spTgt>
                                        </p:tgtEl>
                                        <p:attrNameLst>
                                          <p:attrName>r</p:attrName>
                                        </p:attrNameLst>
                                      </p:cBhvr>
                                    </p:animRot>
                                    <p:animRot by="-1500000">
                                      <p:cBhvr>
                                        <p:cTn id="15" dur="125" fill="hold">
                                          <p:stCondLst>
                                            <p:cond delay="250"/>
                                          </p:stCondLst>
                                        </p:cTn>
                                        <p:tgtEl>
                                          <p:spTgt spid="2">
                                            <p:txEl>
                                              <p:pRg st="1" end="1"/>
                                            </p:txEl>
                                          </p:spTgt>
                                        </p:tgtEl>
                                        <p:attrNameLst>
                                          <p:attrName>r</p:attrName>
                                        </p:attrNameLst>
                                      </p:cBhvr>
                                    </p:animRot>
                                    <p:animRot by="1500000">
                                      <p:cBhvr>
                                        <p:cTn id="16" dur="125" fill="hold">
                                          <p:stCondLst>
                                            <p:cond delay="375"/>
                                          </p:stCondLst>
                                        </p:cTn>
                                        <p:tgtEl>
                                          <p:spTgt spid="2">
                                            <p:txEl>
                                              <p:pRg st="1" end="1"/>
                                            </p:txEl>
                                          </p:spTgt>
                                        </p:tgtEl>
                                        <p:attrNameLst>
                                          <p:attrName>r</p:attrName>
                                        </p:attrNameLst>
                                      </p:cBhvr>
                                    </p:animRot>
                                  </p:childTnLst>
                                </p:cTn>
                              </p:par>
                              <p:par>
                                <p:cTn id="17" presetID="34" presetClass="emph" presetSubtype="0" fill="hold" nodeType="withEffect">
                                  <p:stCondLst>
                                    <p:cond delay="0"/>
                                  </p:stCondLst>
                                  <p:iterate type="lt">
                                    <p:tmPct val="10000"/>
                                  </p:iterate>
                                  <p:childTnLst>
                                    <p:animMotion origin="layout" path="M 0.0 0.0 L 0.0 -0.07213" pathEditMode="relative" ptsTypes="">
                                      <p:cBhvr>
                                        <p:cTn id="18" dur="250" accel="50000" decel="50000" autoRev="1" fill="hold">
                                          <p:stCondLst>
                                            <p:cond delay="0"/>
                                          </p:stCondLst>
                                        </p:cTn>
                                        <p:tgtEl>
                                          <p:spTgt spid="2">
                                            <p:txEl>
                                              <p:pRg st="2" end="2"/>
                                            </p:txEl>
                                          </p:spTgt>
                                        </p:tgtEl>
                                        <p:attrNameLst>
                                          <p:attrName>ppt_x</p:attrName>
                                          <p:attrName>ppt_y</p:attrName>
                                        </p:attrNameLst>
                                      </p:cBhvr>
                                    </p:animMotion>
                                    <p:animRot by="1500000">
                                      <p:cBhvr>
                                        <p:cTn id="19" dur="125" fill="hold">
                                          <p:stCondLst>
                                            <p:cond delay="0"/>
                                          </p:stCondLst>
                                        </p:cTn>
                                        <p:tgtEl>
                                          <p:spTgt spid="2">
                                            <p:txEl>
                                              <p:pRg st="2" end="2"/>
                                            </p:txEl>
                                          </p:spTgt>
                                        </p:tgtEl>
                                        <p:attrNameLst>
                                          <p:attrName>r</p:attrName>
                                        </p:attrNameLst>
                                      </p:cBhvr>
                                    </p:animRot>
                                    <p:animRot by="-1500000">
                                      <p:cBhvr>
                                        <p:cTn id="20" dur="125" fill="hold">
                                          <p:stCondLst>
                                            <p:cond delay="125"/>
                                          </p:stCondLst>
                                        </p:cTn>
                                        <p:tgtEl>
                                          <p:spTgt spid="2">
                                            <p:txEl>
                                              <p:pRg st="2" end="2"/>
                                            </p:txEl>
                                          </p:spTgt>
                                        </p:tgtEl>
                                        <p:attrNameLst>
                                          <p:attrName>r</p:attrName>
                                        </p:attrNameLst>
                                      </p:cBhvr>
                                    </p:animRot>
                                    <p:animRot by="-1500000">
                                      <p:cBhvr>
                                        <p:cTn id="21" dur="125" fill="hold">
                                          <p:stCondLst>
                                            <p:cond delay="250"/>
                                          </p:stCondLst>
                                        </p:cTn>
                                        <p:tgtEl>
                                          <p:spTgt spid="2">
                                            <p:txEl>
                                              <p:pRg st="2" end="2"/>
                                            </p:txEl>
                                          </p:spTgt>
                                        </p:tgtEl>
                                        <p:attrNameLst>
                                          <p:attrName>r</p:attrName>
                                        </p:attrNameLst>
                                      </p:cBhvr>
                                    </p:animRot>
                                    <p:animRot by="1500000">
                                      <p:cBhvr>
                                        <p:cTn id="22" dur="125" fill="hold">
                                          <p:stCondLst>
                                            <p:cond delay="375"/>
                                          </p:stCondLst>
                                        </p:cTn>
                                        <p:tgtEl>
                                          <p:spTgt spid="2">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87D4FAEE-73BE-4E4E-B3AE-16444781F3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Wisp</Template>
  <TotalTime>0</TotalTime>
  <Words>1652</Words>
  <Application>Microsoft Office PowerPoint</Application>
  <PresentationFormat>Presentación en pantalla (4:3)</PresentationFormat>
  <Paragraphs>106</Paragraphs>
  <Slides>18</Slides>
  <Notes>18</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18</vt:i4>
      </vt:variant>
    </vt:vector>
  </HeadingPairs>
  <TitlesOfParts>
    <vt:vector size="28" baseType="lpstr">
      <vt:lpstr>Arial</vt:lpstr>
      <vt:lpstr>Arial Narrow</vt:lpstr>
      <vt:lpstr>Berlin Sans FB Demi</vt:lpstr>
      <vt:lpstr>Calibri</vt:lpstr>
      <vt:lpstr>Century Gothic</vt:lpstr>
      <vt:lpstr>Helvetica</vt:lpstr>
      <vt:lpstr>Impact</vt:lpstr>
      <vt:lpstr>Times New Roman</vt:lpstr>
      <vt:lpstr>Wingdings 3</vt:lpstr>
      <vt:lpstr>Espiral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Riesgo tecnológico</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2014-10-09T00:35:00Z</dcterms:created>
  <dcterms:modified xsi:type="dcterms:W3CDTF">2014-10-22T01:48:27Z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TC024243149991</vt:lpwstr>
  </property>
</Properties>
</file>